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7.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09" r:id="rId2"/>
    <p:sldId id="443" r:id="rId3"/>
    <p:sldId id="466" r:id="rId4"/>
    <p:sldId id="470" r:id="rId5"/>
    <p:sldId id="471" r:id="rId6"/>
    <p:sldId id="467" r:id="rId7"/>
    <p:sldId id="462" r:id="rId8"/>
    <p:sldId id="473" r:id="rId9"/>
    <p:sldId id="474" r:id="rId10"/>
    <p:sldId id="468" r:id="rId11"/>
    <p:sldId id="459" r:id="rId12"/>
    <p:sldId id="461" r:id="rId13"/>
    <p:sldId id="477" r:id="rId14"/>
    <p:sldId id="478" r:id="rId15"/>
    <p:sldId id="479" r:id="rId16"/>
    <p:sldId id="480" r:id="rId17"/>
    <p:sldId id="481" r:id="rId18"/>
    <p:sldId id="483" r:id="rId19"/>
    <p:sldId id="460" r:id="rId20"/>
    <p:sldId id="448" r:id="rId21"/>
    <p:sldId id="485" r:id="rId22"/>
    <p:sldId id="486" r:id="rId23"/>
    <p:sldId id="469" r:id="rId24"/>
    <p:sldId id="487" r:id="rId25"/>
    <p:sldId id="455"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7" userDrawn="1">
          <p15:clr>
            <a:srgbClr val="A4A3A4"/>
          </p15:clr>
        </p15:guide>
        <p15:guide id="3" orient="horz" pos="1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6C6"/>
    <a:srgbClr val="424242"/>
    <a:srgbClr val="9DC3E6"/>
    <a:srgbClr val="FF4C33"/>
    <a:srgbClr val="FF5636"/>
    <a:srgbClr val="FF2027"/>
    <a:srgbClr val="F4B183"/>
    <a:srgbClr val="FF0000"/>
    <a:srgbClr val="FC2A51"/>
    <a:srgbClr val="C9A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3" autoAdjust="0"/>
    <p:restoredTop sz="95317" autoAdjust="0"/>
  </p:normalViewPr>
  <p:slideViewPr>
    <p:cSldViewPr snapToGrid="0" showGuides="1">
      <p:cViewPr varScale="1">
        <p:scale>
          <a:sx n="56" d="100"/>
          <a:sy n="56" d="100"/>
        </p:scale>
        <p:origin x="171" y="36"/>
      </p:cViewPr>
      <p:guideLst>
        <p:guide pos="3817"/>
        <p:guide orient="horz" pos="19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QY\Desktop\taoba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各个省份</a:t>
            </a:r>
            <a:r>
              <a:rPr lang="en-US" altLang="zh-CN" dirty="0"/>
              <a:t>/</a:t>
            </a:r>
            <a:r>
              <a:rPr lang="zh-CN" altLang="en-US" dirty="0"/>
              <a:t>直辖市行为数量统计</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6247594050743651E-2"/>
          <c:y val="0.20354184893554972"/>
          <c:w val="0.85522725284339463"/>
          <c:h val="0.63478601633129195"/>
        </c:manualLayout>
      </c:layout>
      <c:barChart>
        <c:barDir val="col"/>
        <c:grouping val="clustered"/>
        <c:varyColors val="0"/>
        <c:ser>
          <c:idx val="0"/>
          <c:order val="0"/>
          <c:tx>
            <c:strRef>
              <c:f>Sheet1!$N$2</c:f>
              <c:strCache>
                <c:ptCount val="1"/>
                <c:pt idx="0">
                  <c:v>行为数量</c:v>
                </c:pt>
              </c:strCache>
            </c:strRef>
          </c:tx>
          <c:spPr>
            <a:solidFill>
              <a:schemeClr val="accent1"/>
            </a:solidFill>
            <a:ln>
              <a:noFill/>
            </a:ln>
            <a:effectLst/>
          </c:spPr>
          <c:invertIfNegative val="0"/>
          <c:cat>
            <c:strRef>
              <c:f>Sheet1!$M$3:$M$36</c:f>
              <c:strCache>
                <c:ptCount val="34"/>
                <c:pt idx="0">
                  <c:v>上海市</c:v>
                </c:pt>
                <c:pt idx="1">
                  <c:v>云南</c:v>
                </c:pt>
                <c:pt idx="2">
                  <c:v>内蒙古</c:v>
                </c:pt>
                <c:pt idx="3">
                  <c:v>北京市</c:v>
                </c:pt>
                <c:pt idx="4">
                  <c:v>台湾</c:v>
                </c:pt>
                <c:pt idx="5">
                  <c:v>吉林</c:v>
                </c:pt>
                <c:pt idx="6">
                  <c:v>四川</c:v>
                </c:pt>
                <c:pt idx="7">
                  <c:v>天津市</c:v>
                </c:pt>
                <c:pt idx="8">
                  <c:v>宁夏</c:v>
                </c:pt>
                <c:pt idx="9">
                  <c:v>安徽</c:v>
                </c:pt>
                <c:pt idx="10">
                  <c:v>山东</c:v>
                </c:pt>
                <c:pt idx="11">
                  <c:v>山西</c:v>
                </c:pt>
                <c:pt idx="12">
                  <c:v>广东</c:v>
                </c:pt>
                <c:pt idx="13">
                  <c:v>广西</c:v>
                </c:pt>
                <c:pt idx="14">
                  <c:v>新疆</c:v>
                </c:pt>
                <c:pt idx="15">
                  <c:v>江苏</c:v>
                </c:pt>
                <c:pt idx="16">
                  <c:v>江西</c:v>
                </c:pt>
                <c:pt idx="17">
                  <c:v>河北</c:v>
                </c:pt>
                <c:pt idx="18">
                  <c:v>河南</c:v>
                </c:pt>
                <c:pt idx="19">
                  <c:v>浙江</c:v>
                </c:pt>
                <c:pt idx="20">
                  <c:v>海南</c:v>
                </c:pt>
                <c:pt idx="21">
                  <c:v>湖北</c:v>
                </c:pt>
                <c:pt idx="22">
                  <c:v>湖南</c:v>
                </c:pt>
                <c:pt idx="23">
                  <c:v>澳门</c:v>
                </c:pt>
                <c:pt idx="24">
                  <c:v>甘肃</c:v>
                </c:pt>
                <c:pt idx="25">
                  <c:v>福建</c:v>
                </c:pt>
                <c:pt idx="26">
                  <c:v>西藏</c:v>
                </c:pt>
                <c:pt idx="27">
                  <c:v>贵州</c:v>
                </c:pt>
                <c:pt idx="28">
                  <c:v>辽宁</c:v>
                </c:pt>
                <c:pt idx="29">
                  <c:v>重庆市</c:v>
                </c:pt>
                <c:pt idx="30">
                  <c:v>陕西</c:v>
                </c:pt>
                <c:pt idx="31">
                  <c:v>青海</c:v>
                </c:pt>
                <c:pt idx="32">
                  <c:v>香港</c:v>
                </c:pt>
                <c:pt idx="33">
                  <c:v>黑龙江</c:v>
                </c:pt>
              </c:strCache>
            </c:strRef>
          </c:cat>
          <c:val>
            <c:numRef>
              <c:f>Sheet1!$N$3:$N$36</c:f>
              <c:numCache>
                <c:formatCode>General</c:formatCode>
                <c:ptCount val="34"/>
                <c:pt idx="0">
                  <c:v>93756</c:v>
                </c:pt>
                <c:pt idx="1">
                  <c:v>93552</c:v>
                </c:pt>
                <c:pt idx="2">
                  <c:v>93933</c:v>
                </c:pt>
                <c:pt idx="3">
                  <c:v>93855</c:v>
                </c:pt>
                <c:pt idx="4">
                  <c:v>93655</c:v>
                </c:pt>
                <c:pt idx="5">
                  <c:v>93773</c:v>
                </c:pt>
                <c:pt idx="6">
                  <c:v>93419</c:v>
                </c:pt>
                <c:pt idx="7">
                  <c:v>93346</c:v>
                </c:pt>
                <c:pt idx="8">
                  <c:v>94234</c:v>
                </c:pt>
                <c:pt idx="9">
                  <c:v>93708</c:v>
                </c:pt>
                <c:pt idx="10">
                  <c:v>93355</c:v>
                </c:pt>
                <c:pt idx="11">
                  <c:v>93528</c:v>
                </c:pt>
                <c:pt idx="12">
                  <c:v>93255</c:v>
                </c:pt>
                <c:pt idx="13">
                  <c:v>93349</c:v>
                </c:pt>
                <c:pt idx="14">
                  <c:v>93490</c:v>
                </c:pt>
                <c:pt idx="15">
                  <c:v>93200</c:v>
                </c:pt>
                <c:pt idx="16">
                  <c:v>93650</c:v>
                </c:pt>
                <c:pt idx="17">
                  <c:v>93383</c:v>
                </c:pt>
                <c:pt idx="18">
                  <c:v>93324</c:v>
                </c:pt>
                <c:pt idx="19">
                  <c:v>93635</c:v>
                </c:pt>
                <c:pt idx="20">
                  <c:v>93152</c:v>
                </c:pt>
                <c:pt idx="21">
                  <c:v>93949</c:v>
                </c:pt>
                <c:pt idx="22">
                  <c:v>93355</c:v>
                </c:pt>
                <c:pt idx="23">
                  <c:v>93522</c:v>
                </c:pt>
                <c:pt idx="24">
                  <c:v>93433</c:v>
                </c:pt>
                <c:pt idx="25">
                  <c:v>94073</c:v>
                </c:pt>
                <c:pt idx="26">
                  <c:v>93869</c:v>
                </c:pt>
                <c:pt idx="27">
                  <c:v>93528</c:v>
                </c:pt>
                <c:pt idx="28">
                  <c:v>93666</c:v>
                </c:pt>
                <c:pt idx="29">
                  <c:v>93314</c:v>
                </c:pt>
                <c:pt idx="30">
                  <c:v>93765</c:v>
                </c:pt>
                <c:pt idx="31">
                  <c:v>93703</c:v>
                </c:pt>
                <c:pt idx="32">
                  <c:v>93420</c:v>
                </c:pt>
                <c:pt idx="33">
                  <c:v>93315</c:v>
                </c:pt>
              </c:numCache>
            </c:numRef>
          </c:val>
          <c:extLst>
            <c:ext xmlns:c16="http://schemas.microsoft.com/office/drawing/2014/chart" uri="{C3380CC4-5D6E-409C-BE32-E72D297353CC}">
              <c16:uniqueId val="{00000000-DF38-4A48-981A-554E31DCA550}"/>
            </c:ext>
          </c:extLst>
        </c:ser>
        <c:dLbls>
          <c:showLegendKey val="0"/>
          <c:showVal val="0"/>
          <c:showCatName val="0"/>
          <c:showSerName val="0"/>
          <c:showPercent val="0"/>
          <c:showBubbleSize val="0"/>
        </c:dLbls>
        <c:gapWidth val="219"/>
        <c:overlap val="-27"/>
        <c:axId val="469386336"/>
        <c:axId val="469387320"/>
      </c:barChart>
      <c:catAx>
        <c:axId val="46938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69387320"/>
        <c:crosses val="autoZero"/>
        <c:auto val="1"/>
        <c:lblAlgn val="ctr"/>
        <c:lblOffset val="100"/>
        <c:noMultiLvlLbl val="0"/>
      </c:catAx>
      <c:valAx>
        <c:axId val="469387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6938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2D09-6E53-4EE3-94EA-323CDEEA173D}" type="datetimeFigureOut">
              <a:rPr lang="zh-CN" altLang="en-US" smtClean="0"/>
              <a:t>2019/12/13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3550C-0EAD-42A3-AC8C-7F87D0B3B98F}" type="slidenum">
              <a:rPr lang="zh-CN" altLang="en-US" smtClean="0"/>
              <a:t>‹#›</a:t>
            </a:fld>
            <a:endParaRPr lang="zh-CN" altLang="en-US"/>
          </a:p>
        </p:txBody>
      </p:sp>
    </p:spTree>
    <p:extLst>
      <p:ext uri="{BB962C8B-B14F-4D97-AF65-F5344CB8AC3E}">
        <p14:creationId xmlns:p14="http://schemas.microsoft.com/office/powerpoint/2010/main" val="226135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a:t>
            </a:fld>
            <a:endParaRPr lang="zh-CN" altLang="en-US"/>
          </a:p>
        </p:txBody>
      </p:sp>
    </p:spTree>
    <p:extLst>
      <p:ext uri="{BB962C8B-B14F-4D97-AF65-F5344CB8AC3E}">
        <p14:creationId xmlns:p14="http://schemas.microsoft.com/office/powerpoint/2010/main" val="14626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10</a:t>
            </a:fld>
            <a:endParaRPr lang="zh-CN" altLang="en-US"/>
          </a:p>
        </p:txBody>
      </p:sp>
    </p:spTree>
    <p:extLst>
      <p:ext uri="{BB962C8B-B14F-4D97-AF65-F5344CB8AC3E}">
        <p14:creationId xmlns:p14="http://schemas.microsoft.com/office/powerpoint/2010/main" val="8620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11</a:t>
            </a:fld>
            <a:endParaRPr lang="zh-CN" altLang="en-US"/>
          </a:p>
        </p:txBody>
      </p:sp>
    </p:spTree>
    <p:extLst>
      <p:ext uri="{BB962C8B-B14F-4D97-AF65-F5344CB8AC3E}">
        <p14:creationId xmlns:p14="http://schemas.microsoft.com/office/powerpoint/2010/main" val="401251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12</a:t>
            </a:fld>
            <a:endParaRPr lang="zh-CN" altLang="en-US"/>
          </a:p>
        </p:txBody>
      </p:sp>
    </p:spTree>
    <p:extLst>
      <p:ext uri="{BB962C8B-B14F-4D97-AF65-F5344CB8AC3E}">
        <p14:creationId xmlns:p14="http://schemas.microsoft.com/office/powerpoint/2010/main" val="4181882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13</a:t>
            </a:fld>
            <a:endParaRPr lang="zh-CN" altLang="en-US"/>
          </a:p>
        </p:txBody>
      </p:sp>
    </p:spTree>
    <p:extLst>
      <p:ext uri="{BB962C8B-B14F-4D97-AF65-F5344CB8AC3E}">
        <p14:creationId xmlns:p14="http://schemas.microsoft.com/office/powerpoint/2010/main" val="347708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14</a:t>
            </a:fld>
            <a:endParaRPr lang="zh-CN" altLang="en-US"/>
          </a:p>
        </p:txBody>
      </p:sp>
    </p:spTree>
    <p:extLst>
      <p:ext uri="{BB962C8B-B14F-4D97-AF65-F5344CB8AC3E}">
        <p14:creationId xmlns:p14="http://schemas.microsoft.com/office/powerpoint/2010/main" val="4160893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15</a:t>
            </a:fld>
            <a:endParaRPr lang="zh-CN" altLang="en-US"/>
          </a:p>
        </p:txBody>
      </p:sp>
    </p:spTree>
    <p:extLst>
      <p:ext uri="{BB962C8B-B14F-4D97-AF65-F5344CB8AC3E}">
        <p14:creationId xmlns:p14="http://schemas.microsoft.com/office/powerpoint/2010/main" val="174408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16</a:t>
            </a:fld>
            <a:endParaRPr lang="zh-CN" altLang="en-US"/>
          </a:p>
        </p:txBody>
      </p:sp>
    </p:spTree>
    <p:extLst>
      <p:ext uri="{BB962C8B-B14F-4D97-AF65-F5344CB8AC3E}">
        <p14:creationId xmlns:p14="http://schemas.microsoft.com/office/powerpoint/2010/main" val="290705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17</a:t>
            </a:fld>
            <a:endParaRPr lang="zh-CN" altLang="en-US"/>
          </a:p>
        </p:txBody>
      </p:sp>
    </p:spTree>
    <p:extLst>
      <p:ext uri="{BB962C8B-B14F-4D97-AF65-F5344CB8AC3E}">
        <p14:creationId xmlns:p14="http://schemas.microsoft.com/office/powerpoint/2010/main" val="3105285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18</a:t>
            </a:fld>
            <a:endParaRPr lang="zh-CN" altLang="en-US"/>
          </a:p>
        </p:txBody>
      </p:sp>
    </p:spTree>
    <p:extLst>
      <p:ext uri="{BB962C8B-B14F-4D97-AF65-F5344CB8AC3E}">
        <p14:creationId xmlns:p14="http://schemas.microsoft.com/office/powerpoint/2010/main" val="399920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19</a:t>
            </a:fld>
            <a:endParaRPr lang="zh-CN" altLang="en-US"/>
          </a:p>
        </p:txBody>
      </p:sp>
    </p:spTree>
    <p:extLst>
      <p:ext uri="{BB962C8B-B14F-4D97-AF65-F5344CB8AC3E}">
        <p14:creationId xmlns:p14="http://schemas.microsoft.com/office/powerpoint/2010/main" val="987642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a:t>
            </a:fld>
            <a:endParaRPr lang="zh-CN" altLang="en-US"/>
          </a:p>
        </p:txBody>
      </p:sp>
    </p:spTree>
    <p:extLst>
      <p:ext uri="{BB962C8B-B14F-4D97-AF65-F5344CB8AC3E}">
        <p14:creationId xmlns:p14="http://schemas.microsoft.com/office/powerpoint/2010/main" val="353253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20</a:t>
            </a:fld>
            <a:endParaRPr lang="zh-CN" altLang="en-US"/>
          </a:p>
        </p:txBody>
      </p:sp>
    </p:spTree>
    <p:extLst>
      <p:ext uri="{BB962C8B-B14F-4D97-AF65-F5344CB8AC3E}">
        <p14:creationId xmlns:p14="http://schemas.microsoft.com/office/powerpoint/2010/main" val="2281834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21</a:t>
            </a:fld>
            <a:endParaRPr lang="zh-CN" altLang="en-US"/>
          </a:p>
        </p:txBody>
      </p:sp>
    </p:spTree>
    <p:extLst>
      <p:ext uri="{BB962C8B-B14F-4D97-AF65-F5344CB8AC3E}">
        <p14:creationId xmlns:p14="http://schemas.microsoft.com/office/powerpoint/2010/main" val="144923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22</a:t>
            </a:fld>
            <a:endParaRPr lang="zh-CN" altLang="en-US"/>
          </a:p>
        </p:txBody>
      </p:sp>
    </p:spTree>
    <p:extLst>
      <p:ext uri="{BB962C8B-B14F-4D97-AF65-F5344CB8AC3E}">
        <p14:creationId xmlns:p14="http://schemas.microsoft.com/office/powerpoint/2010/main" val="689195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23</a:t>
            </a:fld>
            <a:endParaRPr lang="zh-CN" altLang="en-US"/>
          </a:p>
        </p:txBody>
      </p:sp>
    </p:spTree>
    <p:extLst>
      <p:ext uri="{BB962C8B-B14F-4D97-AF65-F5344CB8AC3E}">
        <p14:creationId xmlns:p14="http://schemas.microsoft.com/office/powerpoint/2010/main" val="1323083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24</a:t>
            </a:fld>
            <a:endParaRPr lang="zh-CN" altLang="en-US"/>
          </a:p>
        </p:txBody>
      </p:sp>
    </p:spTree>
    <p:extLst>
      <p:ext uri="{BB962C8B-B14F-4D97-AF65-F5344CB8AC3E}">
        <p14:creationId xmlns:p14="http://schemas.microsoft.com/office/powerpoint/2010/main" val="3619422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25</a:t>
            </a:fld>
            <a:endParaRPr lang="zh-CN" altLang="en-US"/>
          </a:p>
        </p:txBody>
      </p:sp>
    </p:spTree>
    <p:extLst>
      <p:ext uri="{BB962C8B-B14F-4D97-AF65-F5344CB8AC3E}">
        <p14:creationId xmlns:p14="http://schemas.microsoft.com/office/powerpoint/2010/main" val="392885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3</a:t>
            </a:fld>
            <a:endParaRPr lang="zh-CN" altLang="en-US"/>
          </a:p>
        </p:txBody>
      </p:sp>
    </p:spTree>
    <p:extLst>
      <p:ext uri="{BB962C8B-B14F-4D97-AF65-F5344CB8AC3E}">
        <p14:creationId xmlns:p14="http://schemas.microsoft.com/office/powerpoint/2010/main" val="315081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4</a:t>
            </a:fld>
            <a:endParaRPr lang="zh-CN" altLang="en-US"/>
          </a:p>
        </p:txBody>
      </p:sp>
    </p:spTree>
    <p:extLst>
      <p:ext uri="{BB962C8B-B14F-4D97-AF65-F5344CB8AC3E}">
        <p14:creationId xmlns:p14="http://schemas.microsoft.com/office/powerpoint/2010/main" val="80940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5</a:t>
            </a:fld>
            <a:endParaRPr lang="zh-CN" altLang="en-US"/>
          </a:p>
        </p:txBody>
      </p:sp>
    </p:spTree>
    <p:extLst>
      <p:ext uri="{BB962C8B-B14F-4D97-AF65-F5344CB8AC3E}">
        <p14:creationId xmlns:p14="http://schemas.microsoft.com/office/powerpoint/2010/main" val="206529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6</a:t>
            </a:fld>
            <a:endParaRPr lang="zh-CN" altLang="en-US"/>
          </a:p>
        </p:txBody>
      </p:sp>
    </p:spTree>
    <p:extLst>
      <p:ext uri="{BB962C8B-B14F-4D97-AF65-F5344CB8AC3E}">
        <p14:creationId xmlns:p14="http://schemas.microsoft.com/office/powerpoint/2010/main" val="224561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7</a:t>
            </a:fld>
            <a:endParaRPr lang="zh-CN" altLang="en-US"/>
          </a:p>
        </p:txBody>
      </p:sp>
    </p:spTree>
    <p:extLst>
      <p:ext uri="{BB962C8B-B14F-4D97-AF65-F5344CB8AC3E}">
        <p14:creationId xmlns:p14="http://schemas.microsoft.com/office/powerpoint/2010/main" val="241817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8</a:t>
            </a:fld>
            <a:endParaRPr lang="zh-CN" altLang="en-US"/>
          </a:p>
        </p:txBody>
      </p:sp>
    </p:spTree>
    <p:extLst>
      <p:ext uri="{BB962C8B-B14F-4D97-AF65-F5344CB8AC3E}">
        <p14:creationId xmlns:p14="http://schemas.microsoft.com/office/powerpoint/2010/main" val="403377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9</a:t>
            </a:fld>
            <a:endParaRPr lang="zh-CN" altLang="en-US"/>
          </a:p>
        </p:txBody>
      </p:sp>
    </p:spTree>
    <p:extLst>
      <p:ext uri="{BB962C8B-B14F-4D97-AF65-F5344CB8AC3E}">
        <p14:creationId xmlns:p14="http://schemas.microsoft.com/office/powerpoint/2010/main" val="3878638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511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684B914-9BB2-4713-9EBF-61770F406B81}" type="datetime1">
              <a:rPr lang="zh-CN" altLang="en-US" smtClean="0"/>
              <a:t>2019/12/13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135958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84B914-9BB2-4713-9EBF-61770F406B81}" type="datetime1">
              <a:rPr lang="zh-CN" altLang="en-US" smtClean="0"/>
              <a:t>2019/12/13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2008536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4B914-9BB2-4713-9EBF-61770F406B81}" type="datetime1">
              <a:rPr lang="zh-CN" altLang="en-US" smtClean="0"/>
              <a:t>2019/12/13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223905927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p:cNvSpPr txBox="1"/>
          <p:nvPr/>
        </p:nvSpPr>
        <p:spPr>
          <a:xfrm>
            <a:off x="4300647" y="3407900"/>
            <a:ext cx="7507134" cy="1015663"/>
          </a:xfrm>
          <a:prstGeom prst="rect">
            <a:avLst/>
          </a:prstGeom>
          <a:noFill/>
        </p:spPr>
        <p:txBody>
          <a:bodyPr wrap="square" lIns="0" tIns="0" rIns="0" bIns="0" rtlCol="0" anchor="ctr">
            <a:spAutoFit/>
          </a:bodyPr>
          <a:lstStyle/>
          <a:p>
            <a:r>
              <a:rPr lang="zh-CN" altLang="en-US" sz="6600" b="1" spc="200" dirty="0">
                <a:solidFill>
                  <a:schemeClr val="bg2">
                    <a:lumMod val="25000"/>
                  </a:schemeClr>
                </a:solidFill>
                <a:latin typeface="思源黑体 CN Bold" panose="020B0800000000000000" pitchFamily="34" charset="-122"/>
                <a:ea typeface="思源黑体 CN Bold" panose="020B0800000000000000" pitchFamily="34" charset="-122"/>
                <a:sym typeface="Arial" panose="020B0604020202020204" pitchFamily="34" charset="0"/>
              </a:rPr>
              <a:t>课程答辩</a:t>
            </a:r>
          </a:p>
        </p:txBody>
      </p:sp>
      <p:sp>
        <p:nvSpPr>
          <p:cNvPr id="22" name="TextBox 8"/>
          <p:cNvSpPr txBox="1"/>
          <p:nvPr/>
        </p:nvSpPr>
        <p:spPr>
          <a:xfrm>
            <a:off x="4300647" y="2664381"/>
            <a:ext cx="7507134" cy="738664"/>
          </a:xfrm>
          <a:prstGeom prst="rect">
            <a:avLst/>
          </a:prstGeom>
          <a:noFill/>
        </p:spPr>
        <p:txBody>
          <a:bodyPr wrap="square" lIns="0" tIns="0" rIns="0" bIns="0" rtlCol="0" anchor="ctr">
            <a:spAutoFit/>
          </a:bodyPr>
          <a:lstStyle/>
          <a:p>
            <a:r>
              <a:rPr lang="zh-CN" altLang="en-US"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数据仓库原理与实现</a:t>
            </a:r>
          </a:p>
        </p:txBody>
      </p:sp>
      <p:sp>
        <p:nvSpPr>
          <p:cNvPr id="13" name="TextBox 8"/>
          <p:cNvSpPr txBox="1"/>
          <p:nvPr/>
        </p:nvSpPr>
        <p:spPr>
          <a:xfrm>
            <a:off x="4300646" y="2107956"/>
            <a:ext cx="2315607" cy="492443"/>
          </a:xfrm>
          <a:prstGeom prst="rect">
            <a:avLst/>
          </a:prstGeom>
          <a:noFill/>
        </p:spPr>
        <p:txBody>
          <a:bodyPr wrap="square" lIns="0" tIns="0" rIns="0" bIns="0" rtlCol="0" anchor="ctr">
            <a:spAutoFit/>
          </a:bodyPr>
          <a:lstStyle/>
          <a:p>
            <a:r>
              <a:rPr lang="en-US" altLang="zh-CN" sz="3200" i="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2019.11.25</a:t>
            </a:r>
            <a:endParaRPr lang="zh-CN" altLang="en-US" sz="3200" i="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3" name="等腰三角形 2"/>
          <p:cNvSpPr/>
          <p:nvPr/>
        </p:nvSpPr>
        <p:spPr>
          <a:xfrm rot="5400000">
            <a:off x="10942063" y="3083298"/>
            <a:ext cx="467870" cy="24262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8"/>
          <p:cNvSpPr txBox="1"/>
          <p:nvPr/>
        </p:nvSpPr>
        <p:spPr>
          <a:xfrm>
            <a:off x="8576728" y="5330509"/>
            <a:ext cx="1910382" cy="215444"/>
          </a:xfrm>
          <a:prstGeom prst="rect">
            <a:avLst/>
          </a:prstGeom>
          <a:noFill/>
        </p:spPr>
        <p:txBody>
          <a:bodyPr wrap="square" lIns="0" tIns="0" rIns="0" bIns="0" rtlCol="0" anchor="ctr">
            <a:spAutoFit/>
          </a:bodyPr>
          <a:lstStyle/>
          <a:p>
            <a:r>
              <a:rPr lang="zh-CN" altLang="en-US" sz="1400" b="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答辩学生：蔡邱缘</a:t>
            </a:r>
          </a:p>
        </p:txBody>
      </p:sp>
      <p:sp>
        <p:nvSpPr>
          <p:cNvPr id="15" name="TextBox 8">
            <a:extLst>
              <a:ext uri="{FF2B5EF4-FFF2-40B4-BE49-F238E27FC236}">
                <a16:creationId xmlns:a16="http://schemas.microsoft.com/office/drawing/2014/main" id="{0EC2E8A8-BACF-43C5-B311-9F4379C107C0}"/>
              </a:ext>
            </a:extLst>
          </p:cNvPr>
          <p:cNvSpPr txBox="1"/>
          <p:nvPr/>
        </p:nvSpPr>
        <p:spPr>
          <a:xfrm>
            <a:off x="8576728" y="5842137"/>
            <a:ext cx="1910382" cy="215444"/>
          </a:xfrm>
          <a:prstGeom prst="rect">
            <a:avLst/>
          </a:prstGeom>
          <a:noFill/>
        </p:spPr>
        <p:txBody>
          <a:bodyPr wrap="square" lIns="0" tIns="0" rIns="0" bIns="0" rtlCol="0" anchor="ctr">
            <a:spAutoFit/>
          </a:bodyPr>
          <a:lstStyle/>
          <a:p>
            <a:r>
              <a:rPr lang="zh-CN" altLang="en-US" sz="1400" b="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指导教师：廖犁达</a:t>
            </a:r>
          </a:p>
        </p:txBody>
      </p:sp>
      <p:sp>
        <p:nvSpPr>
          <p:cNvPr id="18" name="矩形 17">
            <a:extLst>
              <a:ext uri="{FF2B5EF4-FFF2-40B4-BE49-F238E27FC236}">
                <a16:creationId xmlns:a16="http://schemas.microsoft.com/office/drawing/2014/main" id="{D600CD71-639D-4C59-B354-333A3030FC99}"/>
              </a:ext>
            </a:extLst>
          </p:cNvPr>
          <p:cNvSpPr/>
          <p:nvPr/>
        </p:nvSpPr>
        <p:spPr bwMode="auto">
          <a:xfrm>
            <a:off x="4195479" y="6463882"/>
            <a:ext cx="3801042" cy="276999"/>
          </a:xfrm>
          <a:prstGeom prst="rect">
            <a:avLst/>
          </a:prstGeom>
        </p:spPr>
        <p:txBody>
          <a:bodyPr wrap="none">
            <a:spAutoFit/>
          </a:bodyPr>
          <a:lstStyle/>
          <a:p>
            <a:pPr algn="ctr">
              <a:defRPr/>
            </a:pPr>
            <a:r>
              <a:rPr lang="zh-CN" altLang="en-US" sz="1200" b="1" kern="100" dirty="0">
                <a:latin typeface="+mn-ea"/>
                <a:cs typeface="Times New Roman" panose="02020603050405020304" pitchFamily="18" charset="0"/>
              </a:rPr>
              <a:t>常州大学 阿里云大数据学院 软件工程（大数据）</a:t>
            </a:r>
            <a:r>
              <a:rPr lang="en-US" altLang="zh-CN" sz="1200" b="1" kern="100" dirty="0">
                <a:latin typeface="+mn-ea"/>
                <a:cs typeface="Times New Roman" panose="02020603050405020304" pitchFamily="18" charset="0"/>
              </a:rPr>
              <a:t>173</a:t>
            </a:r>
            <a:endParaRPr lang="zh-CN" altLang="en-US" sz="1200" b="1" kern="100" dirty="0">
              <a:latin typeface="+mn-ea"/>
              <a:cs typeface="Times New Roman" panose="02020603050405020304" pitchFamily="18" charset="0"/>
            </a:endParaRPr>
          </a:p>
        </p:txBody>
      </p:sp>
    </p:spTree>
    <p:extLst>
      <p:ext uri="{BB962C8B-B14F-4D97-AF65-F5344CB8AC3E}">
        <p14:creationId xmlns:p14="http://schemas.microsoft.com/office/powerpoint/2010/main" val="150412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p:cNvSpPr txBox="1"/>
          <p:nvPr/>
        </p:nvSpPr>
        <p:spPr>
          <a:xfrm>
            <a:off x="3680161" y="3712504"/>
            <a:ext cx="7507134" cy="830997"/>
          </a:xfrm>
          <a:prstGeom prst="rect">
            <a:avLst/>
          </a:prstGeom>
          <a:noFill/>
        </p:spPr>
        <p:txBody>
          <a:bodyPr wrap="square" lIns="0" tIns="0" rIns="0" bIns="0" rtlCol="0" anchor="ctr">
            <a:spAutoFit/>
          </a:bodyPr>
          <a:lstStyle/>
          <a:p>
            <a:r>
              <a:rPr lang="zh-CN" altLang="en-US" sz="5400" b="1" spc="200" dirty="0">
                <a:solidFill>
                  <a:schemeClr val="bg2">
                    <a:lumMod val="25000"/>
                  </a:schemeClr>
                </a:solidFill>
                <a:latin typeface="思源黑体 CN Bold" panose="020B0800000000000000" pitchFamily="34" charset="-122"/>
                <a:ea typeface="思源黑体 CN Bold" panose="020B0800000000000000" pitchFamily="34" charset="-122"/>
                <a:sym typeface="Arial" panose="020B0604020202020204" pitchFamily="34" charset="0"/>
              </a:rPr>
              <a:t>项目成果展示及其应用</a:t>
            </a:r>
          </a:p>
        </p:txBody>
      </p:sp>
      <p:sp>
        <p:nvSpPr>
          <p:cNvPr id="22" name="TextBox 8"/>
          <p:cNvSpPr txBox="1"/>
          <p:nvPr/>
        </p:nvSpPr>
        <p:spPr>
          <a:xfrm>
            <a:off x="4300647" y="2664381"/>
            <a:ext cx="7507134" cy="738664"/>
          </a:xfrm>
          <a:prstGeom prst="rect">
            <a:avLst/>
          </a:prstGeom>
          <a:noFill/>
        </p:spPr>
        <p:txBody>
          <a:bodyPr wrap="square" lIns="0" tIns="0" rIns="0" bIns="0" rtlCol="0" anchor="ctr">
            <a:spAutoFit/>
          </a:bodyPr>
          <a:lstStyle/>
          <a:p>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Wingdings" panose="05000000000000000000" pitchFamily="2" charset="2"/>
              </a:rPr>
              <a:t></a:t>
            </a:r>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Part 3</a:t>
            </a:r>
            <a:endParaRPr lang="zh-CN" altLang="en-US"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 name="椭圆 3"/>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01875" y="5927062"/>
            <a:ext cx="663277" cy="66327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072058" y="192571"/>
            <a:ext cx="1149160" cy="1149160"/>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9546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rot="1709927">
            <a:off x="376016" y="20766"/>
            <a:ext cx="1298237" cy="1134750"/>
            <a:chOff x="891171" y="2107956"/>
            <a:chExt cx="2649224" cy="2315607"/>
          </a:xfrm>
        </p:grpSpPr>
        <p:sp>
          <p:nvSpPr>
            <p:cNvPr id="20" name="椭圆 19"/>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62B6538A-33AE-45EB-868C-14B9E34ED961}" type="slidenum">
              <a:rPr lang="zh-CN" altLang="en-US" smtClean="0"/>
              <a:t>11</a:t>
            </a:fld>
            <a:endParaRPr lang="zh-CN" altLang="en-US"/>
          </a:p>
        </p:txBody>
      </p:sp>
      <p:sp>
        <p:nvSpPr>
          <p:cNvPr id="5" name="矩形 4"/>
          <p:cNvSpPr/>
          <p:nvPr/>
        </p:nvSpPr>
        <p:spPr>
          <a:xfrm>
            <a:off x="7924800" y="-14748"/>
            <a:ext cx="4281462" cy="68727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8"/>
          <p:cNvSpPr txBox="1"/>
          <p:nvPr/>
        </p:nvSpPr>
        <p:spPr>
          <a:xfrm>
            <a:off x="8269582" y="1144856"/>
            <a:ext cx="4454040" cy="430887"/>
          </a:xfrm>
          <a:prstGeom prst="rect">
            <a:avLst/>
          </a:prstGeom>
          <a:noFill/>
        </p:spPr>
        <p:txBody>
          <a:bodyPr wrap="square" lIns="0" tIns="0" rIns="0" bIns="0" rtlCol="0" anchor="ctr">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2016</a:t>
            </a:r>
            <a:r>
              <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年</a:t>
            </a:r>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8</a:t>
            </a:r>
            <a:r>
              <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月数据总体情况</a:t>
            </a:r>
          </a:p>
        </p:txBody>
      </p:sp>
      <p:cxnSp>
        <p:nvCxnSpPr>
          <p:cNvPr id="7" name="直接连接符 6"/>
          <p:cNvCxnSpPr/>
          <p:nvPr/>
        </p:nvCxnSpPr>
        <p:spPr>
          <a:xfrm>
            <a:off x="8269582" y="1741628"/>
            <a:ext cx="15244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264152" y="5551453"/>
            <a:ext cx="531518" cy="531518"/>
          </a:xfrm>
          <a:prstGeom prst="rect">
            <a:avLst/>
          </a:prstGeom>
        </p:spPr>
      </p:pic>
      <p:pic>
        <p:nvPicPr>
          <p:cNvPr id="10" name="图片 9"/>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493832" y="5519703"/>
            <a:ext cx="595017" cy="595017"/>
          </a:xfrm>
          <a:prstGeom prst="rect">
            <a:avLst/>
          </a:prstGeom>
        </p:spPr>
      </p:pic>
      <p:pic>
        <p:nvPicPr>
          <p:cNvPr id="11" name="图片 10"/>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887576" y="5548182"/>
            <a:ext cx="514350" cy="514350"/>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2752633092"/>
              </p:ext>
            </p:extLst>
          </p:nvPr>
        </p:nvGraphicFramePr>
        <p:xfrm>
          <a:off x="376664" y="2026014"/>
          <a:ext cx="3338283" cy="3825180"/>
        </p:xfrm>
        <a:graphic>
          <a:graphicData uri="http://schemas.openxmlformats.org/drawingml/2006/table">
            <a:tbl>
              <a:tblPr firstRow="1" bandRow="1">
                <a:tableStyleId>{5C22544A-7EE6-4342-B048-85BDC9FD1C3A}</a:tableStyleId>
              </a:tblPr>
              <a:tblGrid>
                <a:gridCol w="1860350">
                  <a:extLst>
                    <a:ext uri="{9D8B030D-6E8A-4147-A177-3AD203B41FA5}">
                      <a16:colId xmlns:a16="http://schemas.microsoft.com/office/drawing/2014/main" val="20000"/>
                    </a:ext>
                  </a:extLst>
                </a:gridCol>
                <a:gridCol w="1477933">
                  <a:extLst>
                    <a:ext uri="{9D8B030D-6E8A-4147-A177-3AD203B41FA5}">
                      <a16:colId xmlns:a16="http://schemas.microsoft.com/office/drawing/2014/main" val="20001"/>
                    </a:ext>
                  </a:extLst>
                </a:gridCol>
              </a:tblGrid>
              <a:tr h="765036">
                <a:tc>
                  <a:txBody>
                    <a:bodyPr/>
                    <a:lstStyle/>
                    <a:p>
                      <a:pPr algn="ctr"/>
                      <a:r>
                        <a:rPr lang="zh-CN" altLang="en-US" sz="1600" b="0" dirty="0">
                          <a:solidFill>
                            <a:schemeClr val="bg1"/>
                          </a:solidFill>
                          <a:latin typeface="微软雅黑" panose="020B0503020204020204" pitchFamily="34" charset="-122"/>
                          <a:ea typeface="微软雅黑" panose="020B0503020204020204" pitchFamily="34" charset="-122"/>
                        </a:rPr>
                        <a:t>活跃用户数</a:t>
                      </a:r>
                    </a:p>
                  </a:txBody>
                  <a:tcPr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altLang="zh-CN" sz="1600" b="0" dirty="0">
                          <a:solidFill>
                            <a:schemeClr val="bg2">
                              <a:lumMod val="25000"/>
                            </a:schemeClr>
                          </a:solidFill>
                          <a:latin typeface="微软雅黑" panose="020B0503020204020204" pitchFamily="34" charset="-122"/>
                          <a:ea typeface="微软雅黑" panose="020B0503020204020204" pitchFamily="34" charset="-122"/>
                        </a:rPr>
                        <a:t>16887</a:t>
                      </a:r>
                      <a:endParaRPr lang="zh-CN" altLang="en-US" sz="1600" b="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65036">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8</a:t>
                      </a:r>
                      <a:r>
                        <a:rPr lang="zh-CN" altLang="en-US" sz="1600" dirty="0">
                          <a:solidFill>
                            <a:schemeClr val="bg1"/>
                          </a:solidFill>
                          <a:latin typeface="微软雅黑" panose="020B0503020204020204" pitchFamily="34" charset="-122"/>
                          <a:ea typeface="微软雅黑" panose="020B0503020204020204" pitchFamily="34" charset="-122"/>
                        </a:rPr>
                        <a:t>月总订单量</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102361</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5036">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用户总骑行时长</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29335h</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65036">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平均用户下单数</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6.061527</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65036">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平均每次骑行时长</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17.19504min</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468096"/>
                  </a:ext>
                </a:extLst>
              </a:tr>
            </a:tbl>
          </a:graphicData>
        </a:graphic>
      </p:graphicFrame>
      <p:sp>
        <p:nvSpPr>
          <p:cNvPr id="16" name="TextBox 8">
            <a:extLst>
              <a:ext uri="{FF2B5EF4-FFF2-40B4-BE49-F238E27FC236}">
                <a16:creationId xmlns:a16="http://schemas.microsoft.com/office/drawing/2014/main" id="{DB10FDFB-1538-4FA7-A53E-C06013F5D118}"/>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7" name="矩形 16">
            <a:extLst>
              <a:ext uri="{FF2B5EF4-FFF2-40B4-BE49-F238E27FC236}">
                <a16:creationId xmlns:a16="http://schemas.microsoft.com/office/drawing/2014/main" id="{46573129-4063-4E81-9028-2E4F8892C09F}"/>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18" name="图片 17">
            <a:extLst>
              <a:ext uri="{FF2B5EF4-FFF2-40B4-BE49-F238E27FC236}">
                <a16:creationId xmlns:a16="http://schemas.microsoft.com/office/drawing/2014/main" id="{1C6FFD0C-36D5-401C-A3E8-ECCE5829763F}"/>
              </a:ext>
            </a:extLst>
          </p:cNvPr>
          <p:cNvPicPr>
            <a:picLocks noChangeAspect="1"/>
          </p:cNvPicPr>
          <p:nvPr/>
        </p:nvPicPr>
        <p:blipFill>
          <a:blip r:embed="rId6"/>
          <a:stretch>
            <a:fillRect/>
          </a:stretch>
        </p:blipFill>
        <p:spPr>
          <a:xfrm>
            <a:off x="8200653" y="2196575"/>
            <a:ext cx="3888196" cy="2867545"/>
          </a:xfrm>
          <a:prstGeom prst="rect">
            <a:avLst/>
          </a:prstGeom>
        </p:spPr>
      </p:pic>
      <p:graphicFrame>
        <p:nvGraphicFramePr>
          <p:cNvPr id="23" name="表格 22">
            <a:extLst>
              <a:ext uri="{FF2B5EF4-FFF2-40B4-BE49-F238E27FC236}">
                <a16:creationId xmlns:a16="http://schemas.microsoft.com/office/drawing/2014/main" id="{603DC43B-76C5-4550-A5CB-178E38235912}"/>
              </a:ext>
            </a:extLst>
          </p:cNvPr>
          <p:cNvGraphicFramePr>
            <a:graphicFrameLocks noGrp="1"/>
          </p:cNvGraphicFramePr>
          <p:nvPr>
            <p:extLst>
              <p:ext uri="{D42A27DB-BD31-4B8C-83A1-F6EECF244321}">
                <p14:modId xmlns:p14="http://schemas.microsoft.com/office/powerpoint/2010/main" val="3374066689"/>
              </p:ext>
            </p:extLst>
          </p:nvPr>
        </p:nvGraphicFramePr>
        <p:xfrm>
          <a:off x="3990800" y="2026014"/>
          <a:ext cx="3338283" cy="3825180"/>
        </p:xfrm>
        <a:graphic>
          <a:graphicData uri="http://schemas.openxmlformats.org/drawingml/2006/table">
            <a:tbl>
              <a:tblPr firstRow="1" bandRow="1">
                <a:tableStyleId>{5C22544A-7EE6-4342-B048-85BDC9FD1C3A}</a:tableStyleId>
              </a:tblPr>
              <a:tblGrid>
                <a:gridCol w="1860350">
                  <a:extLst>
                    <a:ext uri="{9D8B030D-6E8A-4147-A177-3AD203B41FA5}">
                      <a16:colId xmlns:a16="http://schemas.microsoft.com/office/drawing/2014/main" val="20000"/>
                    </a:ext>
                  </a:extLst>
                </a:gridCol>
                <a:gridCol w="1477933">
                  <a:extLst>
                    <a:ext uri="{9D8B030D-6E8A-4147-A177-3AD203B41FA5}">
                      <a16:colId xmlns:a16="http://schemas.microsoft.com/office/drawing/2014/main" val="20001"/>
                    </a:ext>
                  </a:extLst>
                </a:gridCol>
              </a:tblGrid>
              <a:tr h="765036">
                <a:tc>
                  <a:txBody>
                    <a:bodyPr/>
                    <a:lstStyle/>
                    <a:p>
                      <a:pPr algn="ctr"/>
                      <a:r>
                        <a:rPr lang="zh-CN" altLang="en-US" sz="1600" b="0" dirty="0">
                          <a:solidFill>
                            <a:schemeClr val="bg2">
                              <a:lumMod val="25000"/>
                            </a:schemeClr>
                          </a:solidFill>
                          <a:latin typeface="微软雅黑" panose="020B0503020204020204" pitchFamily="34" charset="-122"/>
                          <a:ea typeface="微软雅黑" panose="020B0503020204020204" pitchFamily="34" charset="-122"/>
                        </a:rPr>
                        <a:t>服务单车数</a:t>
                      </a:r>
                    </a:p>
                  </a:txBody>
                  <a:tcPr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altLang="zh-CN" sz="1600" b="0" dirty="0">
                          <a:solidFill>
                            <a:schemeClr val="bg2">
                              <a:lumMod val="25000"/>
                            </a:schemeClr>
                          </a:solidFill>
                          <a:latin typeface="微软雅黑" panose="020B0503020204020204" pitchFamily="34" charset="-122"/>
                          <a:ea typeface="微软雅黑" panose="020B0503020204020204" pitchFamily="34" charset="-122"/>
                        </a:rPr>
                        <a:t>79062</a:t>
                      </a:r>
                      <a:endParaRPr lang="zh-CN" altLang="en-US" sz="1600" b="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65036">
                <a:tc>
                  <a:txBody>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平均每日接单量</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3301.96774</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5036">
                <a:tc>
                  <a:txBody>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单车总服务时长</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29335h</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65036">
                <a:tc>
                  <a:txBody>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平均单车接单量</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1.2946928</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65036">
                <a:tc>
                  <a:txBody>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平均单车服务时长</a:t>
                      </a: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22.26228min</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468096"/>
                  </a:ext>
                </a:extLst>
              </a:tr>
            </a:tbl>
          </a:graphicData>
        </a:graphic>
      </p:graphicFrame>
      <p:sp>
        <p:nvSpPr>
          <p:cNvPr id="3" name="文本框 2">
            <a:extLst>
              <a:ext uri="{FF2B5EF4-FFF2-40B4-BE49-F238E27FC236}">
                <a16:creationId xmlns:a16="http://schemas.microsoft.com/office/drawing/2014/main" id="{1425D3A0-0030-4B0F-8DE8-6EE8876AFB4B}"/>
              </a:ext>
            </a:extLst>
          </p:cNvPr>
          <p:cNvSpPr txBox="1"/>
          <p:nvPr/>
        </p:nvSpPr>
        <p:spPr>
          <a:xfrm>
            <a:off x="1096973" y="1511195"/>
            <a:ext cx="2249334" cy="400110"/>
          </a:xfrm>
          <a:prstGeom prst="rect">
            <a:avLst/>
          </a:prstGeom>
          <a:noFill/>
        </p:spPr>
        <p:txBody>
          <a:bodyPr wrap="none" rtlCol="0">
            <a:spAutoFit/>
          </a:bodyPr>
          <a:lstStyle/>
          <a:p>
            <a:r>
              <a:rPr lang="zh-CN" altLang="en-US" sz="2000" b="1" dirty="0">
                <a:latin typeface="幼圆" panose="02010509060101010101" pitchFamily="49" charset="-122"/>
                <a:ea typeface="幼圆" panose="02010509060101010101" pitchFamily="49" charset="-122"/>
              </a:rPr>
              <a:t>用户数据总体概况</a:t>
            </a:r>
          </a:p>
        </p:txBody>
      </p:sp>
      <p:sp>
        <p:nvSpPr>
          <p:cNvPr id="24" name="文本框 23">
            <a:extLst>
              <a:ext uri="{FF2B5EF4-FFF2-40B4-BE49-F238E27FC236}">
                <a16:creationId xmlns:a16="http://schemas.microsoft.com/office/drawing/2014/main" id="{BE5CAF4A-9385-47A4-83D0-44E985A90367}"/>
              </a:ext>
            </a:extLst>
          </p:cNvPr>
          <p:cNvSpPr txBox="1"/>
          <p:nvPr/>
        </p:nvSpPr>
        <p:spPr>
          <a:xfrm>
            <a:off x="4705044" y="1511195"/>
            <a:ext cx="2249334" cy="400110"/>
          </a:xfrm>
          <a:prstGeom prst="rect">
            <a:avLst/>
          </a:prstGeom>
          <a:noFill/>
        </p:spPr>
        <p:txBody>
          <a:bodyPr wrap="none" rtlCol="0">
            <a:spAutoFit/>
          </a:bodyPr>
          <a:lstStyle/>
          <a:p>
            <a:r>
              <a:rPr lang="zh-CN" altLang="en-US" sz="2000" b="1" dirty="0">
                <a:latin typeface="幼圆" panose="02010509060101010101" pitchFamily="49" charset="-122"/>
                <a:ea typeface="幼圆" panose="02010509060101010101" pitchFamily="49" charset="-122"/>
              </a:rPr>
              <a:t>单车数据总体概况</a:t>
            </a:r>
          </a:p>
        </p:txBody>
      </p:sp>
      <p:sp>
        <p:nvSpPr>
          <p:cNvPr id="4" name="文本框 3">
            <a:extLst>
              <a:ext uri="{FF2B5EF4-FFF2-40B4-BE49-F238E27FC236}">
                <a16:creationId xmlns:a16="http://schemas.microsoft.com/office/drawing/2014/main" id="{39F77EAB-FD43-4A98-8C42-29F9E0E69CFA}"/>
              </a:ext>
            </a:extLst>
          </p:cNvPr>
          <p:cNvSpPr txBox="1"/>
          <p:nvPr/>
        </p:nvSpPr>
        <p:spPr>
          <a:xfrm>
            <a:off x="5992632" y="4539344"/>
            <a:ext cx="1196161" cy="338554"/>
          </a:xfrm>
          <a:prstGeom prst="rect">
            <a:avLst/>
          </a:prstGeom>
          <a:noFill/>
        </p:spPr>
        <p:txBody>
          <a:bodyPr wrap="none" rtlCol="0">
            <a:spAutoFit/>
          </a:bodyPr>
          <a:lstStyle/>
          <a:p>
            <a:r>
              <a:rPr lang="en-US" altLang="zh-CN" sz="1600" dirty="0">
                <a:solidFill>
                  <a:srgbClr val="FF0000"/>
                </a:solidFill>
                <a:latin typeface="微软雅黑" panose="020B0503020204020204" pitchFamily="34" charset="-122"/>
                <a:ea typeface="微软雅黑" panose="020B0503020204020204" pitchFamily="34" charset="-122"/>
              </a:rPr>
              <a:t>1.2946928</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E81D6741-F386-42D4-9B09-117D7139C308}"/>
              </a:ext>
            </a:extLst>
          </p:cNvPr>
          <p:cNvSpPr txBox="1"/>
          <p:nvPr/>
        </p:nvSpPr>
        <p:spPr>
          <a:xfrm>
            <a:off x="5865994" y="5299881"/>
            <a:ext cx="1449436" cy="338554"/>
          </a:xfrm>
          <a:prstGeom prst="rect">
            <a:avLst/>
          </a:prstGeom>
          <a:noFill/>
        </p:spPr>
        <p:txBody>
          <a:bodyPr wrap="none" rtlCol="0">
            <a:spAutoFit/>
          </a:bodyPr>
          <a:lstStyle/>
          <a:p>
            <a:pPr algn="ctr"/>
            <a:r>
              <a:rPr lang="en-US" altLang="zh-CN" sz="1600" dirty="0">
                <a:solidFill>
                  <a:srgbClr val="FF0000"/>
                </a:solidFill>
                <a:latin typeface="微软雅黑" panose="020B0503020204020204" pitchFamily="34" charset="-122"/>
                <a:ea typeface="微软雅黑" panose="020B0503020204020204" pitchFamily="34" charset="-122"/>
              </a:rPr>
              <a:t>22.26228min</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0B566E0-5E81-4B63-9066-BBA35DD95852}"/>
              </a:ext>
            </a:extLst>
          </p:cNvPr>
          <p:cNvSpPr txBox="1"/>
          <p:nvPr/>
        </p:nvSpPr>
        <p:spPr>
          <a:xfrm>
            <a:off x="2244576" y="5299881"/>
            <a:ext cx="1449436" cy="338554"/>
          </a:xfrm>
          <a:prstGeom prst="rect">
            <a:avLst/>
          </a:prstGeom>
          <a:noFill/>
        </p:spPr>
        <p:txBody>
          <a:bodyPr wrap="none" rtlCol="0">
            <a:spAutoFit/>
          </a:bodyPr>
          <a:lstStyle/>
          <a:p>
            <a:pPr algn="ctr"/>
            <a:r>
              <a:rPr lang="en-US" altLang="zh-CN" sz="1600" dirty="0">
                <a:solidFill>
                  <a:srgbClr val="FF0000"/>
                </a:solidFill>
                <a:latin typeface="微软雅黑" panose="020B0503020204020204" pitchFamily="34" charset="-122"/>
                <a:ea typeface="微软雅黑" panose="020B0503020204020204" pitchFamily="34" charset="-122"/>
              </a:rPr>
              <a:t>17.19504min</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6060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4" grpId="0"/>
      <p:bldP spid="4" grpId="0"/>
      <p:bldP spid="22"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14" name="图片 13">
            <a:extLst>
              <a:ext uri="{FF2B5EF4-FFF2-40B4-BE49-F238E27FC236}">
                <a16:creationId xmlns:a16="http://schemas.microsoft.com/office/drawing/2014/main" id="{3839E821-2D62-4854-A0A2-9A82ACAE3CDF}"/>
              </a:ext>
            </a:extLst>
          </p:cNvPr>
          <p:cNvPicPr>
            <a:picLocks noChangeAspect="1"/>
          </p:cNvPicPr>
          <p:nvPr/>
        </p:nvPicPr>
        <p:blipFill>
          <a:blip r:embed="rId3"/>
          <a:stretch>
            <a:fillRect/>
          </a:stretch>
        </p:blipFill>
        <p:spPr>
          <a:xfrm>
            <a:off x="206085" y="1053510"/>
            <a:ext cx="2682256" cy="5612115"/>
          </a:xfrm>
          <a:prstGeom prst="rect">
            <a:avLst/>
          </a:prstGeom>
        </p:spPr>
      </p:pic>
      <p:pic>
        <p:nvPicPr>
          <p:cNvPr id="15" name="图片 14">
            <a:extLst>
              <a:ext uri="{FF2B5EF4-FFF2-40B4-BE49-F238E27FC236}">
                <a16:creationId xmlns:a16="http://schemas.microsoft.com/office/drawing/2014/main" id="{6BF2938F-25C1-470F-8EA0-17E124C54548}"/>
              </a:ext>
            </a:extLst>
          </p:cNvPr>
          <p:cNvPicPr>
            <a:picLocks noChangeAspect="1"/>
          </p:cNvPicPr>
          <p:nvPr/>
        </p:nvPicPr>
        <p:blipFill>
          <a:blip r:embed="rId4"/>
          <a:stretch>
            <a:fillRect/>
          </a:stretch>
        </p:blipFill>
        <p:spPr>
          <a:xfrm>
            <a:off x="2982673" y="1466714"/>
            <a:ext cx="5455403" cy="5198911"/>
          </a:xfrm>
          <a:prstGeom prst="rect">
            <a:avLst/>
          </a:prstGeom>
        </p:spPr>
      </p:pic>
      <p:sp>
        <p:nvSpPr>
          <p:cNvPr id="21" name="矩形 20">
            <a:extLst>
              <a:ext uri="{FF2B5EF4-FFF2-40B4-BE49-F238E27FC236}">
                <a16:creationId xmlns:a16="http://schemas.microsoft.com/office/drawing/2014/main" id="{5F5964BB-A2FC-423D-A35C-4AE9ED0F3C34}"/>
              </a:ext>
            </a:extLst>
          </p:cNvPr>
          <p:cNvSpPr/>
          <p:nvPr/>
        </p:nvSpPr>
        <p:spPr>
          <a:xfrm>
            <a:off x="8665948" y="1466714"/>
            <a:ext cx="3319967" cy="5198911"/>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2">
                    <a:lumMod val="25000"/>
                  </a:schemeClr>
                </a:solidFill>
              </a:rPr>
              <a:t>分析：</a:t>
            </a:r>
            <a:endParaRPr lang="en-US" altLang="zh-CN" sz="3200" dirty="0">
              <a:solidFill>
                <a:schemeClr val="bg2">
                  <a:lumMod val="25000"/>
                </a:schemeClr>
              </a:solidFill>
            </a:endParaRPr>
          </a:p>
          <a:p>
            <a:r>
              <a:rPr lang="en-US" altLang="zh-CN" sz="2400" dirty="0">
                <a:solidFill>
                  <a:schemeClr val="bg2">
                    <a:lumMod val="25000"/>
                  </a:schemeClr>
                </a:solidFill>
              </a:rPr>
              <a:t>8</a:t>
            </a:r>
            <a:r>
              <a:rPr lang="zh-CN" altLang="en-US" sz="2400" dirty="0">
                <a:solidFill>
                  <a:schemeClr val="bg2">
                    <a:lumMod val="25000"/>
                  </a:schemeClr>
                </a:solidFill>
              </a:rPr>
              <a:t>月</a:t>
            </a:r>
            <a:r>
              <a:rPr lang="en-US" altLang="zh-CN" sz="2400" dirty="0">
                <a:solidFill>
                  <a:schemeClr val="bg2">
                    <a:lumMod val="25000"/>
                  </a:schemeClr>
                </a:solidFill>
              </a:rPr>
              <a:t>1</a:t>
            </a:r>
            <a:r>
              <a:rPr lang="zh-CN" altLang="en-US" sz="2400" dirty="0">
                <a:solidFill>
                  <a:schemeClr val="bg2">
                    <a:lumMod val="25000"/>
                  </a:schemeClr>
                </a:solidFill>
              </a:rPr>
              <a:t>日的订单数</a:t>
            </a:r>
            <a:r>
              <a:rPr lang="en-US" altLang="zh-CN" sz="2400" dirty="0">
                <a:solidFill>
                  <a:schemeClr val="bg2">
                    <a:lumMod val="25000"/>
                  </a:schemeClr>
                </a:solidFill>
              </a:rPr>
              <a:t>1827</a:t>
            </a:r>
          </a:p>
          <a:p>
            <a:r>
              <a:rPr lang="en-US" altLang="zh-CN" sz="2400" dirty="0">
                <a:solidFill>
                  <a:schemeClr val="bg2">
                    <a:lumMod val="25000"/>
                  </a:schemeClr>
                </a:solidFill>
              </a:rPr>
              <a:t>8</a:t>
            </a:r>
            <a:r>
              <a:rPr lang="zh-CN" altLang="en-US" sz="2400" dirty="0">
                <a:solidFill>
                  <a:schemeClr val="bg2">
                    <a:lumMod val="25000"/>
                  </a:schemeClr>
                </a:solidFill>
              </a:rPr>
              <a:t>月</a:t>
            </a:r>
            <a:r>
              <a:rPr lang="en-US" altLang="zh-CN" sz="2400" dirty="0">
                <a:solidFill>
                  <a:schemeClr val="bg2">
                    <a:lumMod val="25000"/>
                  </a:schemeClr>
                </a:solidFill>
              </a:rPr>
              <a:t>31</a:t>
            </a:r>
            <a:r>
              <a:rPr lang="zh-CN" altLang="en-US" sz="2400" dirty="0">
                <a:solidFill>
                  <a:schemeClr val="bg2">
                    <a:lumMod val="25000"/>
                  </a:schemeClr>
                </a:solidFill>
              </a:rPr>
              <a:t>日的订单数</a:t>
            </a:r>
            <a:r>
              <a:rPr lang="en-US" altLang="zh-CN" sz="2400" dirty="0">
                <a:solidFill>
                  <a:schemeClr val="bg2">
                    <a:lumMod val="25000"/>
                  </a:schemeClr>
                </a:solidFill>
              </a:rPr>
              <a:t>5384</a:t>
            </a:r>
            <a:r>
              <a:rPr lang="zh-CN" altLang="en-US" sz="2400" dirty="0">
                <a:solidFill>
                  <a:schemeClr val="bg2">
                    <a:lumMod val="25000"/>
                  </a:schemeClr>
                </a:solidFill>
              </a:rPr>
              <a:t>从图表上很清楚的可以看到：虽然每日的订单不是递增的，但是每日订单数总体上是在不断递增的。平均每日订单比前一日多</a:t>
            </a:r>
            <a:r>
              <a:rPr lang="en-US" altLang="zh-CN" sz="2400" dirty="0">
                <a:solidFill>
                  <a:schemeClr val="bg2">
                    <a:lumMod val="25000"/>
                  </a:schemeClr>
                </a:solidFill>
              </a:rPr>
              <a:t>117.48</a:t>
            </a:r>
            <a:r>
              <a:rPr lang="zh-CN" altLang="en-US" sz="2400" dirty="0">
                <a:solidFill>
                  <a:schemeClr val="bg2">
                    <a:lumMod val="25000"/>
                  </a:schemeClr>
                </a:solidFill>
              </a:rPr>
              <a:t>笔，每日订单数的环比增长率是</a:t>
            </a:r>
            <a:r>
              <a:rPr lang="en-US" altLang="zh-CN" sz="2400" dirty="0">
                <a:solidFill>
                  <a:schemeClr val="bg2">
                    <a:lumMod val="25000"/>
                  </a:schemeClr>
                </a:solidFill>
              </a:rPr>
              <a:t>4.54%</a:t>
            </a:r>
          </a:p>
          <a:p>
            <a:pPr algn="ctr"/>
            <a:endParaRPr lang="zh-CN" altLang="en-US" sz="2400" dirty="0">
              <a:solidFill>
                <a:schemeClr val="bg2">
                  <a:lumMod val="25000"/>
                </a:schemeClr>
              </a:solidFill>
            </a:endParaRPr>
          </a:p>
        </p:txBody>
      </p:sp>
      <p:sp>
        <p:nvSpPr>
          <p:cNvPr id="3" name="文本框 2">
            <a:extLst>
              <a:ext uri="{FF2B5EF4-FFF2-40B4-BE49-F238E27FC236}">
                <a16:creationId xmlns:a16="http://schemas.microsoft.com/office/drawing/2014/main" id="{A23130DE-FC05-4272-91E8-4CE88B62995D}"/>
              </a:ext>
            </a:extLst>
          </p:cNvPr>
          <p:cNvSpPr txBox="1"/>
          <p:nvPr/>
        </p:nvSpPr>
        <p:spPr>
          <a:xfrm>
            <a:off x="8814138" y="5957739"/>
            <a:ext cx="3023585" cy="707886"/>
          </a:xfrm>
          <a:prstGeom prst="rect">
            <a:avLst/>
          </a:prstGeom>
          <a:noFill/>
        </p:spPr>
        <p:txBody>
          <a:bodyPr wrap="none" rtlCol="0">
            <a:spAutoFit/>
          </a:bodyPr>
          <a:lstStyle/>
          <a:p>
            <a:r>
              <a:rPr lang="zh-CN" altLang="en-US" sz="2000" b="1" dirty="0">
                <a:solidFill>
                  <a:srgbClr val="C00000"/>
                </a:solidFill>
              </a:rPr>
              <a:t>说明用户对于摩拜单车的</a:t>
            </a:r>
            <a:endParaRPr lang="en-US" altLang="zh-CN" sz="2000" b="1" dirty="0">
              <a:solidFill>
                <a:srgbClr val="C00000"/>
              </a:solidFill>
            </a:endParaRPr>
          </a:p>
          <a:p>
            <a:r>
              <a:rPr lang="zh-CN" altLang="en-US" sz="2000" b="1" dirty="0">
                <a:solidFill>
                  <a:srgbClr val="C00000"/>
                </a:solidFill>
              </a:rPr>
              <a:t>使用率在不断提高</a:t>
            </a:r>
          </a:p>
        </p:txBody>
      </p:sp>
      <p:sp>
        <p:nvSpPr>
          <p:cNvPr id="4" name="文本框 3">
            <a:extLst>
              <a:ext uri="{FF2B5EF4-FFF2-40B4-BE49-F238E27FC236}">
                <a16:creationId xmlns:a16="http://schemas.microsoft.com/office/drawing/2014/main" id="{EEC807E6-DDEF-4085-88D5-237CECA6A450}"/>
              </a:ext>
            </a:extLst>
          </p:cNvPr>
          <p:cNvSpPr txBox="1"/>
          <p:nvPr/>
        </p:nvSpPr>
        <p:spPr>
          <a:xfrm>
            <a:off x="3429386" y="828452"/>
            <a:ext cx="4695516" cy="523220"/>
          </a:xfrm>
          <a:prstGeom prst="rect">
            <a:avLst/>
          </a:prstGeom>
          <a:noFill/>
        </p:spPr>
        <p:txBody>
          <a:bodyPr wrap="none" rtlCol="0">
            <a:spAutoFit/>
          </a:bodyPr>
          <a:lstStyle/>
          <a:p>
            <a:r>
              <a:rPr lang="en-US" altLang="zh-CN" sz="2800" b="1" dirty="0"/>
              <a:t>8</a:t>
            </a:r>
            <a:r>
              <a:rPr lang="zh-CN" altLang="en-US" sz="2800" b="1" dirty="0"/>
              <a:t>月</a:t>
            </a:r>
            <a:r>
              <a:rPr lang="zh-CN" altLang="en-US" sz="2800" b="1" dirty="0">
                <a:solidFill>
                  <a:srgbClr val="C00000"/>
                </a:solidFill>
              </a:rPr>
              <a:t>每日</a:t>
            </a:r>
            <a:r>
              <a:rPr lang="zh-CN" altLang="en-US" sz="2800" b="1" dirty="0"/>
              <a:t>摩拜单车的数据分析</a:t>
            </a:r>
          </a:p>
        </p:txBody>
      </p:sp>
    </p:spTree>
    <p:extLst>
      <p:ext uri="{BB962C8B-B14F-4D97-AF65-F5344CB8AC3E}">
        <p14:creationId xmlns:p14="http://schemas.microsoft.com/office/powerpoint/2010/main" val="1598844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EF2575F-DF7F-475C-B4BE-031882E4EFBE}"/>
              </a:ext>
            </a:extLst>
          </p:cNvPr>
          <p:cNvSpPr txBox="1"/>
          <p:nvPr/>
        </p:nvSpPr>
        <p:spPr>
          <a:xfrm>
            <a:off x="3429386" y="828452"/>
            <a:ext cx="4695516" cy="523220"/>
          </a:xfrm>
          <a:prstGeom prst="rect">
            <a:avLst/>
          </a:prstGeom>
          <a:noFill/>
        </p:spPr>
        <p:txBody>
          <a:bodyPr wrap="none" rtlCol="0">
            <a:spAutoFit/>
          </a:bodyPr>
          <a:lstStyle/>
          <a:p>
            <a:r>
              <a:rPr lang="en-US" altLang="zh-CN" sz="2800" b="1" dirty="0"/>
              <a:t>8</a:t>
            </a:r>
            <a:r>
              <a:rPr lang="zh-CN" altLang="en-US" sz="2800" b="1" dirty="0"/>
              <a:t>月</a:t>
            </a:r>
            <a:r>
              <a:rPr lang="zh-CN" altLang="en-US" sz="2800" b="1" dirty="0">
                <a:solidFill>
                  <a:srgbClr val="C00000"/>
                </a:solidFill>
              </a:rPr>
              <a:t>每周</a:t>
            </a:r>
            <a:r>
              <a:rPr lang="zh-CN" altLang="en-US" sz="2800" b="1" dirty="0"/>
              <a:t>摩拜单车的数据分析</a:t>
            </a:r>
          </a:p>
        </p:txBody>
      </p:sp>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8" name="图片 7">
            <a:extLst>
              <a:ext uri="{FF2B5EF4-FFF2-40B4-BE49-F238E27FC236}">
                <a16:creationId xmlns:a16="http://schemas.microsoft.com/office/drawing/2014/main" id="{3603B285-2B58-4B33-B444-695875D3759F}"/>
              </a:ext>
            </a:extLst>
          </p:cNvPr>
          <p:cNvPicPr>
            <a:picLocks noChangeAspect="1"/>
          </p:cNvPicPr>
          <p:nvPr/>
        </p:nvPicPr>
        <p:blipFill>
          <a:blip r:embed="rId3"/>
          <a:stretch>
            <a:fillRect/>
          </a:stretch>
        </p:blipFill>
        <p:spPr>
          <a:xfrm>
            <a:off x="376664" y="1414908"/>
            <a:ext cx="11195675" cy="2508950"/>
          </a:xfrm>
          <a:prstGeom prst="rect">
            <a:avLst/>
          </a:prstGeom>
        </p:spPr>
      </p:pic>
      <p:pic>
        <p:nvPicPr>
          <p:cNvPr id="14" name="图片 13">
            <a:extLst>
              <a:ext uri="{FF2B5EF4-FFF2-40B4-BE49-F238E27FC236}">
                <a16:creationId xmlns:a16="http://schemas.microsoft.com/office/drawing/2014/main" id="{07FC634B-EB36-42F6-80EA-928043E2AC4C}"/>
              </a:ext>
            </a:extLst>
          </p:cNvPr>
          <p:cNvPicPr>
            <a:picLocks noChangeAspect="1"/>
          </p:cNvPicPr>
          <p:nvPr/>
        </p:nvPicPr>
        <p:blipFill rotWithShape="1">
          <a:blip r:embed="rId4"/>
          <a:srcRect l="10362"/>
          <a:stretch/>
        </p:blipFill>
        <p:spPr>
          <a:xfrm>
            <a:off x="376664" y="1912315"/>
            <a:ext cx="4620448" cy="4149558"/>
          </a:xfrm>
          <a:prstGeom prst="rect">
            <a:avLst/>
          </a:prstGeom>
        </p:spPr>
      </p:pic>
      <p:pic>
        <p:nvPicPr>
          <p:cNvPr id="15" name="图片 14">
            <a:extLst>
              <a:ext uri="{FF2B5EF4-FFF2-40B4-BE49-F238E27FC236}">
                <a16:creationId xmlns:a16="http://schemas.microsoft.com/office/drawing/2014/main" id="{582B1B4D-454B-4F39-A7F8-6AE6B1DA122C}"/>
              </a:ext>
            </a:extLst>
          </p:cNvPr>
          <p:cNvPicPr>
            <a:picLocks noChangeAspect="1"/>
          </p:cNvPicPr>
          <p:nvPr/>
        </p:nvPicPr>
        <p:blipFill>
          <a:blip r:embed="rId5"/>
          <a:stretch>
            <a:fillRect/>
          </a:stretch>
        </p:blipFill>
        <p:spPr>
          <a:xfrm>
            <a:off x="4333742" y="1912315"/>
            <a:ext cx="4977609" cy="4149558"/>
          </a:xfrm>
          <a:prstGeom prst="rect">
            <a:avLst/>
          </a:prstGeom>
        </p:spPr>
      </p:pic>
      <p:sp>
        <p:nvSpPr>
          <p:cNvPr id="20" name="矩形 19">
            <a:extLst>
              <a:ext uri="{FF2B5EF4-FFF2-40B4-BE49-F238E27FC236}">
                <a16:creationId xmlns:a16="http://schemas.microsoft.com/office/drawing/2014/main" id="{DA8E3F40-AF66-4A6E-9849-AB15BBD04048}"/>
              </a:ext>
            </a:extLst>
          </p:cNvPr>
          <p:cNvSpPr/>
          <p:nvPr/>
        </p:nvSpPr>
        <p:spPr>
          <a:xfrm>
            <a:off x="9210590" y="1912315"/>
            <a:ext cx="2867028" cy="4877842"/>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2">
                    <a:lumMod val="25000"/>
                  </a:schemeClr>
                </a:solidFill>
              </a:rPr>
              <a:t>分析：</a:t>
            </a:r>
            <a:endParaRPr lang="en-US" altLang="zh-CN" sz="2800" dirty="0">
              <a:solidFill>
                <a:schemeClr val="bg2">
                  <a:lumMod val="25000"/>
                </a:schemeClr>
              </a:solidFill>
            </a:endParaRPr>
          </a:p>
          <a:p>
            <a:r>
              <a:rPr lang="en-US" altLang="zh-CN" sz="2000" dirty="0">
                <a:solidFill>
                  <a:schemeClr val="bg2">
                    <a:lumMod val="25000"/>
                  </a:schemeClr>
                </a:solidFill>
              </a:rPr>
              <a:t>8</a:t>
            </a:r>
            <a:r>
              <a:rPr lang="zh-CN" altLang="en-US" sz="2000" dirty="0">
                <a:solidFill>
                  <a:schemeClr val="bg2">
                    <a:lumMod val="25000"/>
                  </a:schemeClr>
                </a:solidFill>
              </a:rPr>
              <a:t>月第一周订单总数：</a:t>
            </a:r>
            <a:endParaRPr lang="en-US" altLang="zh-CN" sz="2000" dirty="0">
              <a:solidFill>
                <a:schemeClr val="bg2">
                  <a:lumMod val="25000"/>
                </a:schemeClr>
              </a:solidFill>
            </a:endParaRPr>
          </a:p>
          <a:p>
            <a:r>
              <a:rPr lang="en-US" altLang="zh-CN" sz="2000" dirty="0">
                <a:solidFill>
                  <a:schemeClr val="bg2">
                    <a:lumMod val="25000"/>
                  </a:schemeClr>
                </a:solidFill>
              </a:rPr>
              <a:t>	    	12708</a:t>
            </a:r>
          </a:p>
          <a:p>
            <a:r>
              <a:rPr lang="en-US" altLang="zh-CN" sz="2000" dirty="0">
                <a:solidFill>
                  <a:schemeClr val="bg2">
                    <a:lumMod val="25000"/>
                  </a:schemeClr>
                </a:solidFill>
              </a:rPr>
              <a:t>8</a:t>
            </a:r>
            <a:r>
              <a:rPr lang="zh-CN" altLang="en-US" sz="2000" dirty="0">
                <a:solidFill>
                  <a:schemeClr val="bg2">
                    <a:lumMod val="25000"/>
                  </a:schemeClr>
                </a:solidFill>
              </a:rPr>
              <a:t>月第四周订单总数：</a:t>
            </a:r>
            <a:endParaRPr lang="en-US" altLang="zh-CN" sz="2000" dirty="0">
              <a:solidFill>
                <a:schemeClr val="bg2">
                  <a:lumMod val="25000"/>
                </a:schemeClr>
              </a:solidFill>
            </a:endParaRPr>
          </a:p>
          <a:p>
            <a:r>
              <a:rPr lang="en-US" altLang="zh-CN" sz="2000" dirty="0">
                <a:solidFill>
                  <a:schemeClr val="bg2">
                    <a:lumMod val="25000"/>
                  </a:schemeClr>
                </a:solidFill>
              </a:rPr>
              <a:t>	    	30690</a:t>
            </a:r>
          </a:p>
          <a:p>
            <a:r>
              <a:rPr lang="en-US" altLang="zh-CN" sz="2000" dirty="0">
                <a:solidFill>
                  <a:schemeClr val="bg2">
                    <a:lumMod val="25000"/>
                  </a:schemeClr>
                </a:solidFill>
              </a:rPr>
              <a:t>8</a:t>
            </a:r>
            <a:r>
              <a:rPr lang="zh-CN" altLang="en-US" sz="2000" dirty="0">
                <a:solidFill>
                  <a:schemeClr val="bg2">
                    <a:lumMod val="25000"/>
                  </a:schemeClr>
                </a:solidFill>
              </a:rPr>
              <a:t>月最后三天订单总数：</a:t>
            </a:r>
            <a:endParaRPr lang="en-US" altLang="zh-CN" sz="2000" dirty="0">
              <a:solidFill>
                <a:schemeClr val="bg2">
                  <a:lumMod val="25000"/>
                </a:schemeClr>
              </a:solidFill>
            </a:endParaRPr>
          </a:p>
          <a:p>
            <a:r>
              <a:rPr lang="en-US" altLang="zh-CN" sz="2000" dirty="0">
                <a:solidFill>
                  <a:schemeClr val="bg2">
                    <a:lumMod val="25000"/>
                  </a:schemeClr>
                </a:solidFill>
              </a:rPr>
              <a:t>	    	14890</a:t>
            </a:r>
          </a:p>
          <a:p>
            <a:r>
              <a:rPr lang="zh-CN" altLang="en-US" sz="2000" dirty="0">
                <a:solidFill>
                  <a:schemeClr val="bg2">
                    <a:lumMod val="25000"/>
                  </a:schemeClr>
                </a:solidFill>
              </a:rPr>
              <a:t>每周的订单总数在非常明显的递增，第四周的总订单量甚至是第一周的两倍还多。</a:t>
            </a:r>
            <a:endParaRPr lang="en-US" altLang="zh-CN" sz="2000" dirty="0">
              <a:solidFill>
                <a:schemeClr val="bg2">
                  <a:lumMod val="25000"/>
                </a:schemeClr>
              </a:solidFill>
            </a:endParaRPr>
          </a:p>
          <a:p>
            <a:r>
              <a:rPr lang="en-US" altLang="zh-CN" sz="2000" dirty="0">
                <a:solidFill>
                  <a:schemeClr val="bg2">
                    <a:lumMod val="25000"/>
                  </a:schemeClr>
                </a:solidFill>
              </a:rPr>
              <a:t>8.29/8.30/8.31</a:t>
            </a:r>
            <a:r>
              <a:rPr lang="zh-CN" altLang="en-US" sz="2000" dirty="0">
                <a:solidFill>
                  <a:schemeClr val="bg2">
                    <a:lumMod val="25000"/>
                  </a:schemeClr>
                </a:solidFill>
              </a:rPr>
              <a:t>三日的订单量也超过了第一周的总订单俩。</a:t>
            </a:r>
            <a:endParaRPr lang="en-US" altLang="zh-CN" sz="2000" dirty="0">
              <a:solidFill>
                <a:schemeClr val="bg2">
                  <a:lumMod val="25000"/>
                </a:schemeClr>
              </a:solidFill>
            </a:endParaRPr>
          </a:p>
          <a:p>
            <a:endParaRPr lang="en-US" altLang="zh-CN" sz="2000" dirty="0">
              <a:solidFill>
                <a:schemeClr val="bg2">
                  <a:lumMod val="25000"/>
                </a:schemeClr>
              </a:solidFill>
            </a:endParaRPr>
          </a:p>
          <a:p>
            <a:pPr algn="ctr"/>
            <a:endParaRPr lang="zh-CN" altLang="en-US" sz="2000" dirty="0">
              <a:solidFill>
                <a:schemeClr val="bg2">
                  <a:lumMod val="25000"/>
                </a:schemeClr>
              </a:solidFill>
            </a:endParaRPr>
          </a:p>
        </p:txBody>
      </p:sp>
      <p:sp>
        <p:nvSpPr>
          <p:cNvPr id="2" name="文本框 1">
            <a:extLst>
              <a:ext uri="{FF2B5EF4-FFF2-40B4-BE49-F238E27FC236}">
                <a16:creationId xmlns:a16="http://schemas.microsoft.com/office/drawing/2014/main" id="{5F3A724D-499C-43A4-867D-B1E156CE1CF0}"/>
              </a:ext>
            </a:extLst>
          </p:cNvPr>
          <p:cNvSpPr txBox="1"/>
          <p:nvPr/>
        </p:nvSpPr>
        <p:spPr>
          <a:xfrm>
            <a:off x="9282192" y="6158541"/>
            <a:ext cx="2723823" cy="646331"/>
          </a:xfrm>
          <a:prstGeom prst="rect">
            <a:avLst/>
          </a:prstGeom>
          <a:noFill/>
        </p:spPr>
        <p:txBody>
          <a:bodyPr wrap="none" rtlCol="0">
            <a:spAutoFit/>
          </a:bodyPr>
          <a:lstStyle/>
          <a:p>
            <a:r>
              <a:rPr lang="zh-CN" altLang="en-US" dirty="0">
                <a:solidFill>
                  <a:srgbClr val="C00000"/>
                </a:solidFill>
              </a:rPr>
              <a:t>说明摩拜单车所占市场份</a:t>
            </a:r>
            <a:endParaRPr lang="en-US" altLang="zh-CN" dirty="0">
              <a:solidFill>
                <a:srgbClr val="C00000"/>
              </a:solidFill>
            </a:endParaRPr>
          </a:p>
          <a:p>
            <a:r>
              <a:rPr lang="zh-CN" altLang="en-US" dirty="0">
                <a:solidFill>
                  <a:srgbClr val="C00000"/>
                </a:solidFill>
              </a:rPr>
              <a:t>额在不断增大</a:t>
            </a:r>
          </a:p>
        </p:txBody>
      </p:sp>
    </p:spTree>
    <p:extLst>
      <p:ext uri="{BB962C8B-B14F-4D97-AF65-F5344CB8AC3E}">
        <p14:creationId xmlns:p14="http://schemas.microsoft.com/office/powerpoint/2010/main" val="288089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3.95833E-6 -3.7037E-7 L -3.95833E-6 -0.25 " pathEditMode="relative" rAng="0" ptsTypes="AA">
                                      <p:cBhvr>
                                        <p:cTn id="18" dur="2000" fill="hold"/>
                                        <p:tgtEl>
                                          <p:spTgt spid="8"/>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 calcmode="lin" valueType="num">
                                      <p:cBhvr additive="base">
                                        <p:cTn id="3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 calcmode="lin" valueType="num">
                                      <p:cBhvr additive="base">
                                        <p:cTn id="4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E540A01-2833-4E04-B96E-FAD7ECD3A6E7}"/>
              </a:ext>
            </a:extLst>
          </p:cNvPr>
          <p:cNvSpPr/>
          <p:nvPr/>
        </p:nvSpPr>
        <p:spPr>
          <a:xfrm>
            <a:off x="444718" y="1600887"/>
            <a:ext cx="4668194" cy="2167659"/>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   </a:t>
            </a:r>
          </a:p>
          <a:p>
            <a:r>
              <a:rPr lang="zh-CN" altLang="en-US" sz="2000" dirty="0">
                <a:solidFill>
                  <a:schemeClr val="tx1"/>
                </a:solidFill>
              </a:rPr>
              <a:t>         因为</a:t>
            </a:r>
            <a:r>
              <a:rPr lang="en-US" altLang="zh-CN" sz="2000" dirty="0">
                <a:solidFill>
                  <a:schemeClr val="tx1"/>
                </a:solidFill>
              </a:rPr>
              <a:t>||</a:t>
            </a:r>
            <a:r>
              <a:rPr lang="en-US" altLang="zh-CN" sz="2000" dirty="0">
                <a:solidFill>
                  <a:srgbClr val="C00000"/>
                </a:solidFill>
              </a:rPr>
              <a:t>                    		  </a:t>
            </a:r>
            <a:r>
              <a:rPr lang="en-US" altLang="zh-CN" sz="2000" dirty="0">
                <a:solidFill>
                  <a:schemeClr val="tx1"/>
                </a:solidFill>
              </a:rPr>
              <a:t>||</a:t>
            </a:r>
          </a:p>
          <a:p>
            <a:pPr algn="ctr"/>
            <a:r>
              <a:rPr lang="zh-CN" altLang="en-US" sz="2000" dirty="0">
                <a:solidFill>
                  <a:schemeClr val="tx1"/>
                </a:solidFill>
              </a:rPr>
              <a:t> 所以</a:t>
            </a:r>
            <a:r>
              <a:rPr lang="en-US" altLang="zh-CN" sz="2000" dirty="0">
                <a:solidFill>
                  <a:srgbClr val="C00000"/>
                </a:solidFill>
              </a:rPr>
              <a:t>||</a:t>
            </a:r>
            <a:r>
              <a:rPr lang="zh-CN" altLang="en-US" sz="2000" dirty="0">
                <a:solidFill>
                  <a:srgbClr val="C00000"/>
                </a:solidFill>
              </a:rPr>
              <a:t>以订单的开始时间为准</a:t>
            </a:r>
            <a:r>
              <a:rPr lang="en-US" altLang="zh-CN" sz="2000" dirty="0">
                <a:solidFill>
                  <a:srgbClr val="C00000"/>
                </a:solidFill>
              </a:rPr>
              <a:t>||</a:t>
            </a:r>
          </a:p>
          <a:p>
            <a:pPr algn="ctr"/>
            <a:r>
              <a:rPr lang="zh-CN" altLang="en-US" sz="2000" dirty="0">
                <a:solidFill>
                  <a:schemeClr val="tx1"/>
                </a:solidFill>
              </a:rPr>
              <a:t>把</a:t>
            </a:r>
            <a:r>
              <a:rPr lang="en-US" altLang="zh-CN" sz="2000" dirty="0">
                <a:solidFill>
                  <a:schemeClr val="tx1"/>
                </a:solidFill>
              </a:rPr>
              <a:t>8</a:t>
            </a:r>
            <a:r>
              <a:rPr lang="zh-CN" altLang="en-US" sz="2000" dirty="0">
                <a:solidFill>
                  <a:schemeClr val="tx1"/>
                </a:solidFill>
              </a:rPr>
              <a:t>月这一个月里所有订单进行分类，统计订单所发生的时间段。</a:t>
            </a:r>
            <a:endParaRPr lang="en-US" altLang="zh-CN" sz="2000" dirty="0">
              <a:solidFill>
                <a:schemeClr val="tx1"/>
              </a:solidFill>
            </a:endParaRPr>
          </a:p>
          <a:p>
            <a:pPr algn="ctr"/>
            <a:r>
              <a:rPr lang="zh-CN" altLang="en-US" sz="2000" dirty="0">
                <a:solidFill>
                  <a:schemeClr val="tx1"/>
                </a:solidFill>
              </a:rPr>
              <a:t>探究用户使用单车的集中时间段</a:t>
            </a:r>
          </a:p>
          <a:p>
            <a:pPr algn="ctr"/>
            <a:endParaRPr lang="zh-CN" altLang="en-US" sz="2000" dirty="0">
              <a:solidFill>
                <a:schemeClr val="tx1"/>
              </a:solidFill>
            </a:endParaRPr>
          </a:p>
        </p:txBody>
      </p:sp>
      <p:pic>
        <p:nvPicPr>
          <p:cNvPr id="2" name="图片 1">
            <a:extLst>
              <a:ext uri="{FF2B5EF4-FFF2-40B4-BE49-F238E27FC236}">
                <a16:creationId xmlns:a16="http://schemas.microsoft.com/office/drawing/2014/main" id="{FE5FCDDD-07C7-4A3C-BB38-6325248F5865}"/>
              </a:ext>
            </a:extLst>
          </p:cNvPr>
          <p:cNvPicPr>
            <a:picLocks noChangeAspect="1"/>
          </p:cNvPicPr>
          <p:nvPr/>
        </p:nvPicPr>
        <p:blipFill rotWithShape="1">
          <a:blip r:embed="rId3"/>
          <a:srcRect t="8805" b="20714"/>
          <a:stretch/>
        </p:blipFill>
        <p:spPr>
          <a:xfrm>
            <a:off x="1757170" y="1838679"/>
            <a:ext cx="2533669" cy="413977"/>
          </a:xfrm>
          <a:prstGeom prst="rect">
            <a:avLst/>
          </a:prstGeom>
        </p:spPr>
      </p:pic>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sp>
        <p:nvSpPr>
          <p:cNvPr id="8" name="文本框 7">
            <a:extLst>
              <a:ext uri="{FF2B5EF4-FFF2-40B4-BE49-F238E27FC236}">
                <a16:creationId xmlns:a16="http://schemas.microsoft.com/office/drawing/2014/main" id="{401E0C54-6EB0-4885-9C9B-6004B6404F6E}"/>
              </a:ext>
            </a:extLst>
          </p:cNvPr>
          <p:cNvSpPr txBox="1"/>
          <p:nvPr/>
        </p:nvSpPr>
        <p:spPr>
          <a:xfrm>
            <a:off x="3551735" y="816154"/>
            <a:ext cx="5238935" cy="523220"/>
          </a:xfrm>
          <a:prstGeom prst="rect">
            <a:avLst/>
          </a:prstGeom>
          <a:noFill/>
        </p:spPr>
        <p:txBody>
          <a:bodyPr wrap="none" rtlCol="0">
            <a:spAutoFit/>
          </a:bodyPr>
          <a:lstStyle/>
          <a:p>
            <a:r>
              <a:rPr lang="zh-CN" altLang="en-US" sz="2800" b="1" dirty="0">
                <a:solidFill>
                  <a:srgbClr val="C00000"/>
                </a:solidFill>
              </a:rPr>
              <a:t>一天</a:t>
            </a:r>
            <a:r>
              <a:rPr lang="en-US" altLang="zh-CN" sz="2800" b="1" dirty="0">
                <a:solidFill>
                  <a:srgbClr val="C00000"/>
                </a:solidFill>
              </a:rPr>
              <a:t>24</a:t>
            </a:r>
            <a:r>
              <a:rPr lang="zh-CN" altLang="en-US" sz="2800" b="1" dirty="0">
                <a:solidFill>
                  <a:srgbClr val="C00000"/>
                </a:solidFill>
              </a:rPr>
              <a:t>小时</a:t>
            </a:r>
            <a:r>
              <a:rPr lang="zh-CN" altLang="en-US" sz="2800" b="1" dirty="0"/>
              <a:t>摩拜单车的数据分析</a:t>
            </a:r>
          </a:p>
        </p:txBody>
      </p:sp>
      <p:pic>
        <p:nvPicPr>
          <p:cNvPr id="15" name="图片 14">
            <a:extLst>
              <a:ext uri="{FF2B5EF4-FFF2-40B4-BE49-F238E27FC236}">
                <a16:creationId xmlns:a16="http://schemas.microsoft.com/office/drawing/2014/main" id="{E5BB5FFB-9701-4999-90AF-D4C9673B0C58}"/>
              </a:ext>
            </a:extLst>
          </p:cNvPr>
          <p:cNvPicPr>
            <a:picLocks noChangeAspect="1"/>
          </p:cNvPicPr>
          <p:nvPr/>
        </p:nvPicPr>
        <p:blipFill rotWithShape="1">
          <a:blip r:embed="rId4"/>
          <a:srcRect b="2166"/>
          <a:stretch/>
        </p:blipFill>
        <p:spPr>
          <a:xfrm>
            <a:off x="376664" y="4291572"/>
            <a:ext cx="11123041" cy="2064778"/>
          </a:xfrm>
          <a:prstGeom prst="rect">
            <a:avLst/>
          </a:prstGeom>
        </p:spPr>
      </p:pic>
      <p:pic>
        <p:nvPicPr>
          <p:cNvPr id="16" name="图片 15">
            <a:extLst>
              <a:ext uri="{FF2B5EF4-FFF2-40B4-BE49-F238E27FC236}">
                <a16:creationId xmlns:a16="http://schemas.microsoft.com/office/drawing/2014/main" id="{44B3F3F9-91B8-43B0-AB7B-E04D6639CC70}"/>
              </a:ext>
            </a:extLst>
          </p:cNvPr>
          <p:cNvPicPr>
            <a:picLocks noChangeAspect="1"/>
          </p:cNvPicPr>
          <p:nvPr/>
        </p:nvPicPr>
        <p:blipFill rotWithShape="1">
          <a:blip r:embed="rId5"/>
          <a:srcRect b="3052"/>
          <a:stretch/>
        </p:blipFill>
        <p:spPr>
          <a:xfrm>
            <a:off x="5449052" y="25924"/>
            <a:ext cx="5616183" cy="4585409"/>
          </a:xfrm>
          <a:prstGeom prst="rect">
            <a:avLst/>
          </a:prstGeom>
        </p:spPr>
      </p:pic>
      <p:sp>
        <p:nvSpPr>
          <p:cNvPr id="20" name="矩形 19">
            <a:extLst>
              <a:ext uri="{FF2B5EF4-FFF2-40B4-BE49-F238E27FC236}">
                <a16:creationId xmlns:a16="http://schemas.microsoft.com/office/drawing/2014/main" id="{AA27FF39-4A18-47C3-8810-AC9F8E52FFC6}"/>
              </a:ext>
            </a:extLst>
          </p:cNvPr>
          <p:cNvSpPr/>
          <p:nvPr/>
        </p:nvSpPr>
        <p:spPr>
          <a:xfrm>
            <a:off x="444718" y="1600887"/>
            <a:ext cx="4668194" cy="2167659"/>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   </a:t>
            </a:r>
          </a:p>
          <a:p>
            <a:pPr algn="ctr"/>
            <a:r>
              <a:rPr lang="zh-CN" altLang="en-US" sz="2000" dirty="0">
                <a:solidFill>
                  <a:schemeClr val="tx1"/>
                </a:solidFill>
              </a:rPr>
              <a:t>从图表可知：将一天划分为</a:t>
            </a:r>
            <a:r>
              <a:rPr lang="en-US" altLang="zh-CN" sz="2000" dirty="0">
                <a:solidFill>
                  <a:schemeClr val="tx1"/>
                </a:solidFill>
              </a:rPr>
              <a:t>24</a:t>
            </a:r>
            <a:r>
              <a:rPr lang="zh-CN" altLang="en-US" sz="2000" dirty="0">
                <a:solidFill>
                  <a:schemeClr val="tx1"/>
                </a:solidFill>
              </a:rPr>
              <a:t>小时，统计一个月内所有订单的发生时间，明显可以看出每天使用摩拜单车的高频时间段分别为</a:t>
            </a:r>
            <a:r>
              <a:rPr lang="zh-CN" altLang="en-US" sz="2000" b="1" dirty="0">
                <a:solidFill>
                  <a:schemeClr val="tx1"/>
                </a:solidFill>
              </a:rPr>
              <a:t>上班早高峰</a:t>
            </a:r>
            <a:r>
              <a:rPr lang="zh-CN" altLang="en-US" sz="2000" dirty="0">
                <a:solidFill>
                  <a:schemeClr val="tx1"/>
                </a:solidFill>
              </a:rPr>
              <a:t>和</a:t>
            </a:r>
            <a:r>
              <a:rPr lang="zh-CN" altLang="en-US" sz="2000" b="1" dirty="0">
                <a:solidFill>
                  <a:schemeClr val="tx1"/>
                </a:solidFill>
              </a:rPr>
              <a:t>下班晚高峰</a:t>
            </a:r>
            <a:r>
              <a:rPr lang="zh-CN" altLang="en-US" sz="2000" dirty="0">
                <a:solidFill>
                  <a:schemeClr val="tx1"/>
                </a:solidFill>
              </a:rPr>
              <a:t>。</a:t>
            </a:r>
            <a:endParaRPr lang="en-US" altLang="zh-CN" sz="2000" dirty="0">
              <a:solidFill>
                <a:schemeClr val="tx1"/>
              </a:solidFill>
            </a:endParaRPr>
          </a:p>
          <a:p>
            <a:pPr algn="ctr"/>
            <a:endParaRPr lang="en-US" altLang="zh-CN" sz="2000" dirty="0">
              <a:solidFill>
                <a:schemeClr val="tx1"/>
              </a:solidFill>
            </a:endParaRPr>
          </a:p>
          <a:p>
            <a:pPr algn="ctr"/>
            <a:endParaRPr lang="en-US" altLang="zh-CN" sz="2000" dirty="0">
              <a:solidFill>
                <a:schemeClr val="tx1"/>
              </a:solidFill>
            </a:endParaRPr>
          </a:p>
          <a:p>
            <a:pPr algn="ctr"/>
            <a:endParaRPr lang="zh-CN" altLang="en-US" sz="2000" dirty="0">
              <a:solidFill>
                <a:schemeClr val="tx1"/>
              </a:solidFill>
            </a:endParaRPr>
          </a:p>
        </p:txBody>
      </p:sp>
      <p:sp>
        <p:nvSpPr>
          <p:cNvPr id="3" name="文本框 2">
            <a:extLst>
              <a:ext uri="{FF2B5EF4-FFF2-40B4-BE49-F238E27FC236}">
                <a16:creationId xmlns:a16="http://schemas.microsoft.com/office/drawing/2014/main" id="{33CBE95A-BB9D-4126-8AA1-872CFC68BDE7}"/>
              </a:ext>
            </a:extLst>
          </p:cNvPr>
          <p:cNvSpPr txBox="1"/>
          <p:nvPr/>
        </p:nvSpPr>
        <p:spPr>
          <a:xfrm>
            <a:off x="478345" y="3012844"/>
            <a:ext cx="4600940" cy="646331"/>
          </a:xfrm>
          <a:prstGeom prst="rect">
            <a:avLst/>
          </a:prstGeom>
          <a:noFill/>
        </p:spPr>
        <p:txBody>
          <a:bodyPr wrap="none" rtlCol="0">
            <a:spAutoFit/>
          </a:bodyPr>
          <a:lstStyle/>
          <a:p>
            <a:r>
              <a:rPr lang="zh-CN" altLang="en-US" b="1" dirty="0">
                <a:solidFill>
                  <a:srgbClr val="C00000"/>
                </a:solidFill>
              </a:rPr>
              <a:t>公司的单车调配工作应该在每天这两个峰值</a:t>
            </a:r>
            <a:endParaRPr lang="en-US" altLang="zh-CN" b="1" dirty="0">
              <a:solidFill>
                <a:srgbClr val="C00000"/>
              </a:solidFill>
            </a:endParaRPr>
          </a:p>
          <a:p>
            <a:r>
              <a:rPr lang="zh-CN" altLang="en-US" b="1" dirty="0">
                <a:solidFill>
                  <a:srgbClr val="C00000"/>
                </a:solidFill>
              </a:rPr>
              <a:t>之前</a:t>
            </a:r>
            <a:r>
              <a:rPr lang="en-US" altLang="zh-CN" b="1" dirty="0">
                <a:solidFill>
                  <a:srgbClr val="C00000"/>
                </a:solidFill>
              </a:rPr>
              <a:t>/</a:t>
            </a:r>
            <a:r>
              <a:rPr lang="zh-CN" altLang="en-US" b="1" dirty="0">
                <a:solidFill>
                  <a:srgbClr val="C00000"/>
                </a:solidFill>
              </a:rPr>
              <a:t>之间</a:t>
            </a:r>
            <a:r>
              <a:rPr lang="en-US" altLang="zh-CN" b="1" dirty="0">
                <a:solidFill>
                  <a:srgbClr val="C00000"/>
                </a:solidFill>
              </a:rPr>
              <a:t>/</a:t>
            </a:r>
            <a:r>
              <a:rPr lang="zh-CN" altLang="en-US" b="1" dirty="0">
                <a:solidFill>
                  <a:srgbClr val="C00000"/>
                </a:solidFill>
              </a:rPr>
              <a:t>之后进行，方便用户使用单车。</a:t>
            </a:r>
          </a:p>
        </p:txBody>
      </p:sp>
    </p:spTree>
    <p:extLst>
      <p:ext uri="{BB962C8B-B14F-4D97-AF65-F5344CB8AC3E}">
        <p14:creationId xmlns:p14="http://schemas.microsoft.com/office/powerpoint/2010/main" val="4093876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20"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8" name="图片 7">
            <a:extLst>
              <a:ext uri="{FF2B5EF4-FFF2-40B4-BE49-F238E27FC236}">
                <a16:creationId xmlns:a16="http://schemas.microsoft.com/office/drawing/2014/main" id="{1D8F188C-C04E-4486-B141-30A67D4D33D6}"/>
              </a:ext>
            </a:extLst>
          </p:cNvPr>
          <p:cNvPicPr>
            <a:picLocks noChangeAspect="1"/>
          </p:cNvPicPr>
          <p:nvPr/>
        </p:nvPicPr>
        <p:blipFill>
          <a:blip r:embed="rId3"/>
          <a:stretch>
            <a:fillRect/>
          </a:stretch>
        </p:blipFill>
        <p:spPr>
          <a:xfrm>
            <a:off x="719528" y="2140556"/>
            <a:ext cx="4378355" cy="3982658"/>
          </a:xfrm>
          <a:prstGeom prst="rect">
            <a:avLst/>
          </a:prstGeom>
        </p:spPr>
      </p:pic>
      <p:sp>
        <p:nvSpPr>
          <p:cNvPr id="3" name="文本框 2">
            <a:extLst>
              <a:ext uri="{FF2B5EF4-FFF2-40B4-BE49-F238E27FC236}">
                <a16:creationId xmlns:a16="http://schemas.microsoft.com/office/drawing/2014/main" id="{0ACE20C2-9536-4567-9B69-BF439302199A}"/>
              </a:ext>
            </a:extLst>
          </p:cNvPr>
          <p:cNvSpPr txBox="1"/>
          <p:nvPr/>
        </p:nvSpPr>
        <p:spPr>
          <a:xfrm>
            <a:off x="1545190" y="1680923"/>
            <a:ext cx="2727029" cy="369332"/>
          </a:xfrm>
          <a:prstGeom prst="rect">
            <a:avLst/>
          </a:prstGeom>
          <a:noFill/>
        </p:spPr>
        <p:txBody>
          <a:bodyPr wrap="none" rtlCol="0">
            <a:spAutoFit/>
          </a:bodyPr>
          <a:lstStyle/>
          <a:p>
            <a:r>
              <a:rPr lang="zh-CN" altLang="en-US" b="1" dirty="0"/>
              <a:t>使用时长最多的</a:t>
            </a:r>
            <a:r>
              <a:rPr lang="en-US" altLang="zh-CN" b="1" dirty="0"/>
              <a:t>20</a:t>
            </a:r>
            <a:r>
              <a:rPr lang="zh-CN" altLang="en-US" b="1" dirty="0"/>
              <a:t>名用户</a:t>
            </a:r>
          </a:p>
        </p:txBody>
      </p:sp>
      <p:pic>
        <p:nvPicPr>
          <p:cNvPr id="10" name="图片 9">
            <a:extLst>
              <a:ext uri="{FF2B5EF4-FFF2-40B4-BE49-F238E27FC236}">
                <a16:creationId xmlns:a16="http://schemas.microsoft.com/office/drawing/2014/main" id="{CF8B4DE9-EFDF-42B3-8CEC-19B0431AC9E9}"/>
              </a:ext>
            </a:extLst>
          </p:cNvPr>
          <p:cNvPicPr>
            <a:picLocks noChangeAspect="1"/>
          </p:cNvPicPr>
          <p:nvPr/>
        </p:nvPicPr>
        <p:blipFill>
          <a:blip r:embed="rId4"/>
          <a:stretch>
            <a:fillRect/>
          </a:stretch>
        </p:blipFill>
        <p:spPr>
          <a:xfrm>
            <a:off x="6749143" y="2050255"/>
            <a:ext cx="4349945" cy="3934933"/>
          </a:xfrm>
          <a:prstGeom prst="rect">
            <a:avLst/>
          </a:prstGeom>
        </p:spPr>
      </p:pic>
      <p:sp>
        <p:nvSpPr>
          <p:cNvPr id="11" name="文本框 10">
            <a:extLst>
              <a:ext uri="{FF2B5EF4-FFF2-40B4-BE49-F238E27FC236}">
                <a16:creationId xmlns:a16="http://schemas.microsoft.com/office/drawing/2014/main" id="{79B96494-458A-43D4-BE0E-0B8A62705451}"/>
              </a:ext>
            </a:extLst>
          </p:cNvPr>
          <p:cNvSpPr txBox="1"/>
          <p:nvPr/>
        </p:nvSpPr>
        <p:spPr>
          <a:xfrm>
            <a:off x="7552585" y="1622789"/>
            <a:ext cx="2743059" cy="369332"/>
          </a:xfrm>
          <a:prstGeom prst="rect">
            <a:avLst/>
          </a:prstGeom>
          <a:noFill/>
        </p:spPr>
        <p:txBody>
          <a:bodyPr wrap="none" rtlCol="0">
            <a:spAutoFit/>
          </a:bodyPr>
          <a:lstStyle/>
          <a:p>
            <a:r>
              <a:rPr lang="zh-CN" altLang="en-US" b="1" dirty="0"/>
              <a:t>服务时长最长的</a:t>
            </a:r>
            <a:r>
              <a:rPr lang="en-US" altLang="zh-CN" b="1" dirty="0"/>
              <a:t>20</a:t>
            </a:r>
            <a:r>
              <a:rPr lang="zh-CN" altLang="en-US" b="1" dirty="0"/>
              <a:t>辆单车</a:t>
            </a:r>
          </a:p>
        </p:txBody>
      </p:sp>
      <p:sp>
        <p:nvSpPr>
          <p:cNvPr id="14" name="文本框 13">
            <a:extLst>
              <a:ext uri="{FF2B5EF4-FFF2-40B4-BE49-F238E27FC236}">
                <a16:creationId xmlns:a16="http://schemas.microsoft.com/office/drawing/2014/main" id="{191D741E-0DF5-4F22-8919-67E86152830A}"/>
              </a:ext>
            </a:extLst>
          </p:cNvPr>
          <p:cNvSpPr txBox="1"/>
          <p:nvPr/>
        </p:nvSpPr>
        <p:spPr>
          <a:xfrm>
            <a:off x="4108917" y="833354"/>
            <a:ext cx="3974165" cy="523220"/>
          </a:xfrm>
          <a:prstGeom prst="rect">
            <a:avLst/>
          </a:prstGeom>
          <a:noFill/>
        </p:spPr>
        <p:txBody>
          <a:bodyPr wrap="none" rtlCol="0">
            <a:spAutoFit/>
          </a:bodyPr>
          <a:lstStyle/>
          <a:p>
            <a:r>
              <a:rPr lang="en-US" altLang="zh-CN" sz="2800" b="1" dirty="0"/>
              <a:t>8</a:t>
            </a:r>
            <a:r>
              <a:rPr lang="zh-CN" altLang="en-US" sz="2800" b="1" dirty="0"/>
              <a:t>月</a:t>
            </a:r>
            <a:r>
              <a:rPr lang="zh-CN" altLang="en-US" sz="2800" b="1" dirty="0">
                <a:solidFill>
                  <a:srgbClr val="C00000"/>
                </a:solidFill>
              </a:rPr>
              <a:t>每笔订单</a:t>
            </a:r>
            <a:r>
              <a:rPr lang="zh-CN" altLang="en-US" sz="2800" b="1" dirty="0"/>
              <a:t>的数据分析</a:t>
            </a:r>
          </a:p>
        </p:txBody>
      </p:sp>
      <p:cxnSp>
        <p:nvCxnSpPr>
          <p:cNvPr id="5" name="直接连接符 4">
            <a:extLst>
              <a:ext uri="{FF2B5EF4-FFF2-40B4-BE49-F238E27FC236}">
                <a16:creationId xmlns:a16="http://schemas.microsoft.com/office/drawing/2014/main" id="{24EE7D49-A544-49A5-A85F-5861E84C3704}"/>
              </a:ext>
            </a:extLst>
          </p:cNvPr>
          <p:cNvCxnSpPr/>
          <p:nvPr/>
        </p:nvCxnSpPr>
        <p:spPr>
          <a:xfrm>
            <a:off x="7070271" y="2650671"/>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 name="直接连接符 14">
            <a:extLst>
              <a:ext uri="{FF2B5EF4-FFF2-40B4-BE49-F238E27FC236}">
                <a16:creationId xmlns:a16="http://schemas.microsoft.com/office/drawing/2014/main" id="{BD7701D5-96A8-4BEC-ADC3-6088FB4F3EF5}"/>
              </a:ext>
            </a:extLst>
          </p:cNvPr>
          <p:cNvCxnSpPr/>
          <p:nvPr/>
        </p:nvCxnSpPr>
        <p:spPr>
          <a:xfrm>
            <a:off x="7070271" y="3017817"/>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1C211FD2-FF8D-47F2-B28F-EB6564E3CAD8}"/>
              </a:ext>
            </a:extLst>
          </p:cNvPr>
          <p:cNvCxnSpPr/>
          <p:nvPr/>
        </p:nvCxnSpPr>
        <p:spPr>
          <a:xfrm>
            <a:off x="7070270" y="3357253"/>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a16="http://schemas.microsoft.com/office/drawing/2014/main" id="{F1326E3B-6D46-4588-8C59-97FB2C719895}"/>
              </a:ext>
            </a:extLst>
          </p:cNvPr>
          <p:cNvCxnSpPr/>
          <p:nvPr/>
        </p:nvCxnSpPr>
        <p:spPr>
          <a:xfrm>
            <a:off x="7070270" y="3530435"/>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直接连接符 20">
            <a:extLst>
              <a:ext uri="{FF2B5EF4-FFF2-40B4-BE49-F238E27FC236}">
                <a16:creationId xmlns:a16="http://schemas.microsoft.com/office/drawing/2014/main" id="{78381303-2B87-4803-B584-868DBCF9D050}"/>
              </a:ext>
            </a:extLst>
          </p:cNvPr>
          <p:cNvCxnSpPr/>
          <p:nvPr/>
        </p:nvCxnSpPr>
        <p:spPr>
          <a:xfrm>
            <a:off x="7070269" y="4237016"/>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C6FB9C5A-72A9-401F-BADA-300433D5358A}"/>
              </a:ext>
            </a:extLst>
          </p:cNvPr>
          <p:cNvCxnSpPr/>
          <p:nvPr/>
        </p:nvCxnSpPr>
        <p:spPr>
          <a:xfrm>
            <a:off x="7070268" y="4403271"/>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BAB50409-8BDA-44DC-88CE-DAEEC3059F81}"/>
              </a:ext>
            </a:extLst>
          </p:cNvPr>
          <p:cNvCxnSpPr/>
          <p:nvPr/>
        </p:nvCxnSpPr>
        <p:spPr>
          <a:xfrm>
            <a:off x="7070268" y="4922817"/>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4" name="直接连接符 23">
            <a:extLst>
              <a:ext uri="{FF2B5EF4-FFF2-40B4-BE49-F238E27FC236}">
                <a16:creationId xmlns:a16="http://schemas.microsoft.com/office/drawing/2014/main" id="{8810F573-EB15-4214-9B00-A5A7C555E7E7}"/>
              </a:ext>
            </a:extLst>
          </p:cNvPr>
          <p:cNvCxnSpPr/>
          <p:nvPr/>
        </p:nvCxnSpPr>
        <p:spPr>
          <a:xfrm>
            <a:off x="7070267" y="5826330"/>
            <a:ext cx="265611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sp>
        <p:nvSpPr>
          <p:cNvPr id="6" name="文本框 5">
            <a:extLst>
              <a:ext uri="{FF2B5EF4-FFF2-40B4-BE49-F238E27FC236}">
                <a16:creationId xmlns:a16="http://schemas.microsoft.com/office/drawing/2014/main" id="{FD887730-2821-4FBF-9BF6-D8811CCBBF84}"/>
              </a:ext>
            </a:extLst>
          </p:cNvPr>
          <p:cNvSpPr txBox="1"/>
          <p:nvPr/>
        </p:nvSpPr>
        <p:spPr>
          <a:xfrm>
            <a:off x="4245359" y="4237016"/>
            <a:ext cx="2262158" cy="369332"/>
          </a:xfrm>
          <a:prstGeom prst="rect">
            <a:avLst/>
          </a:prstGeom>
          <a:noFill/>
        </p:spPr>
        <p:txBody>
          <a:bodyPr wrap="none" rtlCol="0">
            <a:spAutoFit/>
          </a:bodyPr>
          <a:lstStyle/>
          <a:p>
            <a:r>
              <a:rPr lang="zh-CN" altLang="en-US" dirty="0">
                <a:solidFill>
                  <a:srgbClr val="C00000"/>
                </a:solidFill>
              </a:rPr>
              <a:t>用户忘记还车的问题</a:t>
            </a:r>
          </a:p>
        </p:txBody>
      </p:sp>
    </p:spTree>
    <p:extLst>
      <p:ext uri="{BB962C8B-B14F-4D97-AF65-F5344CB8AC3E}">
        <p14:creationId xmlns:p14="http://schemas.microsoft.com/office/powerpoint/2010/main" val="3419435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8" name="图片 7">
            <a:extLst>
              <a:ext uri="{FF2B5EF4-FFF2-40B4-BE49-F238E27FC236}">
                <a16:creationId xmlns:a16="http://schemas.microsoft.com/office/drawing/2014/main" id="{E964EC33-AE63-4701-93A4-E63617CC5EA9}"/>
              </a:ext>
            </a:extLst>
          </p:cNvPr>
          <p:cNvPicPr>
            <a:picLocks noChangeAspect="1"/>
          </p:cNvPicPr>
          <p:nvPr/>
        </p:nvPicPr>
        <p:blipFill>
          <a:blip r:embed="rId3"/>
          <a:stretch>
            <a:fillRect/>
          </a:stretch>
        </p:blipFill>
        <p:spPr>
          <a:xfrm>
            <a:off x="488617" y="1425839"/>
            <a:ext cx="4660959" cy="5059250"/>
          </a:xfrm>
          <a:prstGeom prst="rect">
            <a:avLst/>
          </a:prstGeom>
        </p:spPr>
      </p:pic>
      <p:pic>
        <p:nvPicPr>
          <p:cNvPr id="9" name="图片 8">
            <a:extLst>
              <a:ext uri="{FF2B5EF4-FFF2-40B4-BE49-F238E27FC236}">
                <a16:creationId xmlns:a16="http://schemas.microsoft.com/office/drawing/2014/main" id="{36D81163-BED3-493C-9A4C-84EAF697429B}"/>
              </a:ext>
            </a:extLst>
          </p:cNvPr>
          <p:cNvPicPr>
            <a:picLocks noChangeAspect="1"/>
          </p:cNvPicPr>
          <p:nvPr/>
        </p:nvPicPr>
        <p:blipFill>
          <a:blip r:embed="rId4"/>
          <a:stretch>
            <a:fillRect/>
          </a:stretch>
        </p:blipFill>
        <p:spPr>
          <a:xfrm>
            <a:off x="5838612" y="1356574"/>
            <a:ext cx="6025757" cy="5143500"/>
          </a:xfrm>
          <a:prstGeom prst="rect">
            <a:avLst/>
          </a:prstGeom>
        </p:spPr>
      </p:pic>
      <p:sp>
        <p:nvSpPr>
          <p:cNvPr id="10" name="文本框 9">
            <a:extLst>
              <a:ext uri="{FF2B5EF4-FFF2-40B4-BE49-F238E27FC236}">
                <a16:creationId xmlns:a16="http://schemas.microsoft.com/office/drawing/2014/main" id="{C2BFCAAB-9D9A-433C-8AAF-8AB9A7CC2594}"/>
              </a:ext>
            </a:extLst>
          </p:cNvPr>
          <p:cNvSpPr txBox="1"/>
          <p:nvPr/>
        </p:nvSpPr>
        <p:spPr>
          <a:xfrm>
            <a:off x="4108917" y="833354"/>
            <a:ext cx="4280339" cy="523220"/>
          </a:xfrm>
          <a:prstGeom prst="rect">
            <a:avLst/>
          </a:prstGeom>
          <a:noFill/>
        </p:spPr>
        <p:txBody>
          <a:bodyPr wrap="none" rtlCol="0">
            <a:spAutoFit/>
          </a:bodyPr>
          <a:lstStyle/>
          <a:p>
            <a:r>
              <a:rPr lang="zh-CN" altLang="en-US" sz="2800" b="1" dirty="0"/>
              <a:t>用户</a:t>
            </a:r>
            <a:r>
              <a:rPr lang="zh-CN" altLang="en-US" sz="2800" b="1" dirty="0">
                <a:solidFill>
                  <a:srgbClr val="C00000"/>
                </a:solidFill>
              </a:rPr>
              <a:t>使用次数</a:t>
            </a:r>
            <a:r>
              <a:rPr lang="zh-CN" altLang="en-US" sz="2800" b="1" dirty="0"/>
              <a:t>的数据分析</a:t>
            </a:r>
          </a:p>
        </p:txBody>
      </p:sp>
      <p:cxnSp>
        <p:nvCxnSpPr>
          <p:cNvPr id="14" name="直接连接符 13">
            <a:extLst>
              <a:ext uri="{FF2B5EF4-FFF2-40B4-BE49-F238E27FC236}">
                <a16:creationId xmlns:a16="http://schemas.microsoft.com/office/drawing/2014/main" id="{D3136F31-5D65-47EC-BD36-47FAE3C33E48}"/>
              </a:ext>
            </a:extLst>
          </p:cNvPr>
          <p:cNvCxnSpPr>
            <a:cxnSpLocks/>
          </p:cNvCxnSpPr>
          <p:nvPr/>
        </p:nvCxnSpPr>
        <p:spPr>
          <a:xfrm>
            <a:off x="488617" y="2697736"/>
            <a:ext cx="473556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 name="直接连接符 14">
            <a:extLst>
              <a:ext uri="{FF2B5EF4-FFF2-40B4-BE49-F238E27FC236}">
                <a16:creationId xmlns:a16="http://schemas.microsoft.com/office/drawing/2014/main" id="{9DD03BCD-5F30-43BE-88C6-585889E0A1B1}"/>
              </a:ext>
            </a:extLst>
          </p:cNvPr>
          <p:cNvCxnSpPr>
            <a:cxnSpLocks/>
          </p:cNvCxnSpPr>
          <p:nvPr/>
        </p:nvCxnSpPr>
        <p:spPr>
          <a:xfrm>
            <a:off x="488617" y="3233377"/>
            <a:ext cx="473556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a16="http://schemas.microsoft.com/office/drawing/2014/main" id="{674B93AF-9764-42A6-B99A-0F8EABAFBC12}"/>
              </a:ext>
            </a:extLst>
          </p:cNvPr>
          <p:cNvCxnSpPr>
            <a:cxnSpLocks/>
          </p:cNvCxnSpPr>
          <p:nvPr/>
        </p:nvCxnSpPr>
        <p:spPr>
          <a:xfrm>
            <a:off x="488617" y="6102396"/>
            <a:ext cx="4735565" cy="0"/>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6221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sp>
        <p:nvSpPr>
          <p:cNvPr id="8" name="文本框 7">
            <a:extLst>
              <a:ext uri="{FF2B5EF4-FFF2-40B4-BE49-F238E27FC236}">
                <a16:creationId xmlns:a16="http://schemas.microsoft.com/office/drawing/2014/main" id="{1B288E7C-89C1-4AB7-86A5-B09DD6B7398D}"/>
              </a:ext>
            </a:extLst>
          </p:cNvPr>
          <p:cNvSpPr txBox="1"/>
          <p:nvPr/>
        </p:nvSpPr>
        <p:spPr>
          <a:xfrm>
            <a:off x="4108917" y="833354"/>
            <a:ext cx="4152099" cy="523220"/>
          </a:xfrm>
          <a:prstGeom prst="rect">
            <a:avLst/>
          </a:prstGeom>
          <a:noFill/>
        </p:spPr>
        <p:txBody>
          <a:bodyPr wrap="none" rtlCol="0">
            <a:spAutoFit/>
          </a:bodyPr>
          <a:lstStyle/>
          <a:p>
            <a:r>
              <a:rPr lang="zh-CN" altLang="en-US" sz="2800" b="1" dirty="0"/>
              <a:t>订单</a:t>
            </a:r>
            <a:r>
              <a:rPr lang="zh-CN" altLang="en-US" sz="2800" b="1" dirty="0">
                <a:solidFill>
                  <a:srgbClr val="C00000"/>
                </a:solidFill>
              </a:rPr>
              <a:t>骑行时长</a:t>
            </a:r>
            <a:r>
              <a:rPr lang="zh-CN" altLang="en-US" sz="2800" b="1" dirty="0"/>
              <a:t>的数据分析</a:t>
            </a:r>
          </a:p>
        </p:txBody>
      </p:sp>
      <p:pic>
        <p:nvPicPr>
          <p:cNvPr id="4" name="图片 3">
            <a:extLst>
              <a:ext uri="{FF2B5EF4-FFF2-40B4-BE49-F238E27FC236}">
                <a16:creationId xmlns:a16="http://schemas.microsoft.com/office/drawing/2014/main" id="{1D5A134A-15F4-4DE1-ADD8-0D83BE089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165" y="1396486"/>
            <a:ext cx="10708246" cy="5401390"/>
          </a:xfrm>
          <a:prstGeom prst="rect">
            <a:avLst/>
          </a:prstGeom>
        </p:spPr>
      </p:pic>
      <p:sp>
        <p:nvSpPr>
          <p:cNvPr id="2" name="矩形 1">
            <a:extLst>
              <a:ext uri="{FF2B5EF4-FFF2-40B4-BE49-F238E27FC236}">
                <a16:creationId xmlns:a16="http://schemas.microsoft.com/office/drawing/2014/main" id="{A5F85732-D7EC-418E-A8C3-B820D4560BD9}"/>
              </a:ext>
            </a:extLst>
          </p:cNvPr>
          <p:cNvSpPr/>
          <p:nvPr/>
        </p:nvSpPr>
        <p:spPr>
          <a:xfrm>
            <a:off x="1381059" y="1414908"/>
            <a:ext cx="4541569" cy="16554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974D3A5C-6F13-430B-8C15-8F12FFD69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311" y="1865916"/>
            <a:ext cx="6374433" cy="4216764"/>
          </a:xfrm>
          <a:prstGeom prst="rect">
            <a:avLst/>
          </a:prstGeom>
        </p:spPr>
      </p:pic>
      <p:sp>
        <p:nvSpPr>
          <p:cNvPr id="15" name="矩形 14">
            <a:extLst>
              <a:ext uri="{FF2B5EF4-FFF2-40B4-BE49-F238E27FC236}">
                <a16:creationId xmlns:a16="http://schemas.microsoft.com/office/drawing/2014/main" id="{BF606B39-704F-48DC-A0BA-EEF4E86FBBC2}"/>
              </a:ext>
            </a:extLst>
          </p:cNvPr>
          <p:cNvSpPr/>
          <p:nvPr/>
        </p:nvSpPr>
        <p:spPr>
          <a:xfrm>
            <a:off x="975165" y="6479209"/>
            <a:ext cx="5786362" cy="1458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B8AC836-34A5-43A1-AD2F-03258A4A2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45" y="1871886"/>
            <a:ext cx="2619375" cy="4238625"/>
          </a:xfrm>
          <a:prstGeom prst="rect">
            <a:avLst/>
          </a:prstGeom>
        </p:spPr>
      </p:pic>
      <p:sp>
        <p:nvSpPr>
          <p:cNvPr id="16" name="矩形 15">
            <a:extLst>
              <a:ext uri="{FF2B5EF4-FFF2-40B4-BE49-F238E27FC236}">
                <a16:creationId xmlns:a16="http://schemas.microsoft.com/office/drawing/2014/main" id="{F970166E-2741-4847-97FF-0C467A41AB79}"/>
              </a:ext>
            </a:extLst>
          </p:cNvPr>
          <p:cNvSpPr/>
          <p:nvPr/>
        </p:nvSpPr>
        <p:spPr>
          <a:xfrm>
            <a:off x="9528996" y="1907584"/>
            <a:ext cx="2450659" cy="4187249"/>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rPr>
              <a:t>分析：</a:t>
            </a:r>
            <a:endParaRPr lang="en-US" altLang="zh-CN" sz="2400" dirty="0">
              <a:solidFill>
                <a:schemeClr val="bg2">
                  <a:lumMod val="25000"/>
                </a:schemeClr>
              </a:solidFill>
            </a:endParaRPr>
          </a:p>
          <a:p>
            <a:pPr algn="ctr"/>
            <a:r>
              <a:rPr lang="zh-CN" altLang="en-US" sz="2000" b="1" dirty="0">
                <a:solidFill>
                  <a:schemeClr val="bg2">
                    <a:lumMod val="25000"/>
                  </a:schemeClr>
                </a:solidFill>
                <a:latin typeface="宋体" panose="02010600030101010101" pitchFamily="2" charset="-122"/>
                <a:ea typeface="宋体" panose="02010600030101010101" pitchFamily="2" charset="-122"/>
              </a:rPr>
              <a:t>平均每次骑行时长</a:t>
            </a:r>
            <a:r>
              <a:rPr lang="en-US" altLang="zh-CN" sz="2000" b="1" dirty="0">
                <a:solidFill>
                  <a:schemeClr val="bg2">
                    <a:lumMod val="25000"/>
                  </a:schemeClr>
                </a:solidFill>
                <a:latin typeface="宋体" panose="02010600030101010101" pitchFamily="2" charset="-122"/>
                <a:ea typeface="宋体" panose="02010600030101010101" pitchFamily="2" charset="-122"/>
              </a:rPr>
              <a:t>17.19504min</a:t>
            </a:r>
            <a:endParaRPr lang="zh-CN" altLang="en-US" sz="2000" b="1" dirty="0">
              <a:solidFill>
                <a:schemeClr val="bg2">
                  <a:lumMod val="25000"/>
                </a:schemeClr>
              </a:solidFill>
              <a:latin typeface="宋体" panose="02010600030101010101" pitchFamily="2" charset="-122"/>
              <a:ea typeface="宋体" panose="02010600030101010101" pitchFamily="2" charset="-122"/>
            </a:endParaRPr>
          </a:p>
          <a:p>
            <a:pPr algn="ctr"/>
            <a:r>
              <a:rPr lang="zh-CN" altLang="en-US" sz="2000" dirty="0">
                <a:solidFill>
                  <a:schemeClr val="bg2">
                    <a:lumMod val="25000"/>
                  </a:schemeClr>
                </a:solidFill>
              </a:rPr>
              <a:t>结合图表可以看出来随着骑行时长的增加，订单数在不断减少，但是最后统计时长</a:t>
            </a:r>
            <a:r>
              <a:rPr lang="en-US" altLang="zh-CN" sz="2000" dirty="0">
                <a:solidFill>
                  <a:schemeClr val="bg2">
                    <a:lumMod val="25000"/>
                  </a:schemeClr>
                </a:solidFill>
              </a:rPr>
              <a:t>100+</a:t>
            </a:r>
            <a:r>
              <a:rPr lang="zh-CN" altLang="en-US" sz="2000" dirty="0">
                <a:solidFill>
                  <a:schemeClr val="bg2">
                    <a:lumMod val="25000"/>
                  </a:schemeClr>
                </a:solidFill>
              </a:rPr>
              <a:t>的订单数又有提高，说明</a:t>
            </a:r>
            <a:r>
              <a:rPr lang="zh-CN" altLang="en-US" sz="2000" dirty="0">
                <a:solidFill>
                  <a:srgbClr val="C00000"/>
                </a:solidFill>
              </a:rPr>
              <a:t>忘记还车</a:t>
            </a:r>
            <a:r>
              <a:rPr lang="zh-CN" altLang="en-US" sz="2000" dirty="0">
                <a:solidFill>
                  <a:schemeClr val="bg2">
                    <a:lumMod val="25000"/>
                  </a:schemeClr>
                </a:solidFill>
              </a:rPr>
              <a:t>的用户很多。</a:t>
            </a:r>
          </a:p>
        </p:txBody>
      </p:sp>
    </p:spTree>
    <p:extLst>
      <p:ext uri="{BB962C8B-B14F-4D97-AF65-F5344CB8AC3E}">
        <p14:creationId xmlns:p14="http://schemas.microsoft.com/office/powerpoint/2010/main" val="3160797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2" grpId="1" animBg="1"/>
      <p:bldP spid="15" grpId="0" animBg="1"/>
      <p:bldP spid="15" grpId="1"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8">
            <a:extLst>
              <a:ext uri="{FF2B5EF4-FFF2-40B4-BE49-F238E27FC236}">
                <a16:creationId xmlns:a16="http://schemas.microsoft.com/office/drawing/2014/main" id="{5242314E-EE29-438F-B1C1-05B82896079F}"/>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B9B41EFA-7147-4864-928F-5E40D2D8116B}"/>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14" name="图片 13">
            <a:extLst>
              <a:ext uri="{FF2B5EF4-FFF2-40B4-BE49-F238E27FC236}">
                <a16:creationId xmlns:a16="http://schemas.microsoft.com/office/drawing/2014/main" id="{C9A4C582-3A2E-445F-A1A7-084AE9A7DC23}"/>
              </a:ext>
            </a:extLst>
          </p:cNvPr>
          <p:cNvPicPr>
            <a:picLocks noChangeAspect="1"/>
          </p:cNvPicPr>
          <p:nvPr/>
        </p:nvPicPr>
        <p:blipFill rotWithShape="1">
          <a:blip r:embed="rId3"/>
          <a:srcRect l="24132" t="620" r="35982" b="6526"/>
          <a:stretch/>
        </p:blipFill>
        <p:spPr>
          <a:xfrm>
            <a:off x="5967343" y="633779"/>
            <a:ext cx="4941195" cy="6224221"/>
          </a:xfrm>
          <a:prstGeom prst="rect">
            <a:avLst/>
          </a:prstGeom>
        </p:spPr>
      </p:pic>
      <p:sp>
        <p:nvSpPr>
          <p:cNvPr id="15" name="矩形 14">
            <a:extLst>
              <a:ext uri="{FF2B5EF4-FFF2-40B4-BE49-F238E27FC236}">
                <a16:creationId xmlns:a16="http://schemas.microsoft.com/office/drawing/2014/main" id="{59F527DA-210A-49AB-A036-C1396AD046A8}"/>
              </a:ext>
            </a:extLst>
          </p:cNvPr>
          <p:cNvSpPr/>
          <p:nvPr/>
        </p:nvSpPr>
        <p:spPr>
          <a:xfrm>
            <a:off x="1808111" y="1514778"/>
            <a:ext cx="2450659" cy="4187249"/>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2">
                    <a:lumMod val="25000"/>
                  </a:schemeClr>
                </a:solidFill>
              </a:rPr>
              <a:t>分析：</a:t>
            </a:r>
            <a:endParaRPr lang="en-US" altLang="zh-CN" sz="2800" dirty="0">
              <a:solidFill>
                <a:schemeClr val="bg2">
                  <a:lumMod val="25000"/>
                </a:schemeClr>
              </a:solidFill>
            </a:endParaRPr>
          </a:p>
          <a:p>
            <a:pPr algn="ctr"/>
            <a:r>
              <a:rPr lang="zh-CN" altLang="en-US" sz="2000" dirty="0">
                <a:solidFill>
                  <a:schemeClr val="bg2">
                    <a:lumMod val="25000"/>
                  </a:schemeClr>
                </a:solidFill>
              </a:rPr>
              <a:t>从上海摩拜单车散点图来看，可以非常清楚的看到基本上大部分单车都集中在上海的</a:t>
            </a:r>
            <a:r>
              <a:rPr lang="zh-CN" altLang="en-US" sz="2000" dirty="0">
                <a:solidFill>
                  <a:srgbClr val="C00000"/>
                </a:solidFill>
              </a:rPr>
              <a:t>市中心：虹口区，杨浦区，徐汇区，静安区。</a:t>
            </a:r>
          </a:p>
          <a:p>
            <a:pPr algn="ctr"/>
            <a:r>
              <a:rPr lang="zh-CN" altLang="en-US" sz="2000" dirty="0">
                <a:solidFill>
                  <a:schemeClr val="bg2">
                    <a:lumMod val="25000"/>
                  </a:schemeClr>
                </a:solidFill>
              </a:rPr>
              <a:t>以</a:t>
            </a:r>
            <a:r>
              <a:rPr lang="zh-CN" altLang="en-US" sz="2000" dirty="0">
                <a:solidFill>
                  <a:srgbClr val="C00000"/>
                </a:solidFill>
              </a:rPr>
              <a:t>黄浦江</a:t>
            </a:r>
            <a:r>
              <a:rPr lang="zh-CN" altLang="en-US" sz="2000" dirty="0">
                <a:solidFill>
                  <a:schemeClr val="bg2">
                    <a:lumMod val="25000"/>
                  </a:schemeClr>
                </a:solidFill>
              </a:rPr>
              <a:t>为分割线，黄浦江以西的单车密度明显高于浦东新区的密度。</a:t>
            </a:r>
          </a:p>
          <a:p>
            <a:pPr algn="ctr"/>
            <a:endParaRPr lang="zh-CN" altLang="en-US" sz="2000" dirty="0">
              <a:solidFill>
                <a:schemeClr val="bg2">
                  <a:lumMod val="25000"/>
                </a:schemeClr>
              </a:solidFill>
            </a:endParaRPr>
          </a:p>
        </p:txBody>
      </p:sp>
      <p:sp>
        <p:nvSpPr>
          <p:cNvPr id="10" name="文本框 9">
            <a:extLst>
              <a:ext uri="{FF2B5EF4-FFF2-40B4-BE49-F238E27FC236}">
                <a16:creationId xmlns:a16="http://schemas.microsoft.com/office/drawing/2014/main" id="{E36615C5-5A89-4F21-B919-388B345C712B}"/>
              </a:ext>
            </a:extLst>
          </p:cNvPr>
          <p:cNvSpPr txBox="1"/>
          <p:nvPr/>
        </p:nvSpPr>
        <p:spPr>
          <a:xfrm>
            <a:off x="6361890" y="71592"/>
            <a:ext cx="4152099" cy="523220"/>
          </a:xfrm>
          <a:prstGeom prst="rect">
            <a:avLst/>
          </a:prstGeom>
          <a:noFill/>
        </p:spPr>
        <p:txBody>
          <a:bodyPr wrap="none" rtlCol="0">
            <a:spAutoFit/>
          </a:bodyPr>
          <a:lstStyle/>
          <a:p>
            <a:r>
              <a:rPr lang="zh-CN" altLang="en-US" sz="2800" b="1" dirty="0"/>
              <a:t>车辆</a:t>
            </a:r>
            <a:r>
              <a:rPr lang="zh-CN" altLang="en-US" sz="2800" b="1" dirty="0">
                <a:solidFill>
                  <a:srgbClr val="C00000"/>
                </a:solidFill>
              </a:rPr>
              <a:t>摆放位置</a:t>
            </a:r>
            <a:r>
              <a:rPr lang="zh-CN" altLang="en-US" sz="2800" b="1" dirty="0"/>
              <a:t>的数据分析</a:t>
            </a:r>
          </a:p>
        </p:txBody>
      </p:sp>
      <p:pic>
        <p:nvPicPr>
          <p:cNvPr id="20" name="图片 19">
            <a:extLst>
              <a:ext uri="{FF2B5EF4-FFF2-40B4-BE49-F238E27FC236}">
                <a16:creationId xmlns:a16="http://schemas.microsoft.com/office/drawing/2014/main" id="{ADC9E786-5634-4652-97D9-1923850E696B}"/>
              </a:ext>
            </a:extLst>
          </p:cNvPr>
          <p:cNvPicPr>
            <a:picLocks noChangeAspect="1"/>
          </p:cNvPicPr>
          <p:nvPr/>
        </p:nvPicPr>
        <p:blipFill>
          <a:blip r:embed="rId4"/>
          <a:stretch>
            <a:fillRect/>
          </a:stretch>
        </p:blipFill>
        <p:spPr>
          <a:xfrm>
            <a:off x="0" y="14488"/>
            <a:ext cx="13592550" cy="6829023"/>
          </a:xfrm>
          <a:prstGeom prst="rect">
            <a:avLst/>
          </a:prstGeom>
        </p:spPr>
      </p:pic>
    </p:spTree>
    <p:extLst>
      <p:ext uri="{BB962C8B-B14F-4D97-AF65-F5344CB8AC3E}">
        <p14:creationId xmlns:p14="http://schemas.microsoft.com/office/powerpoint/2010/main" val="378580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22" name="椭圆 2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376663" y="189186"/>
            <a:ext cx="11611435" cy="633561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72690D89-4F82-4795-B6FE-F8800C9C89A0}"/>
              </a:ext>
            </a:extLst>
          </p:cNvPr>
          <p:cNvGrpSpPr/>
          <p:nvPr/>
        </p:nvGrpSpPr>
        <p:grpSpPr>
          <a:xfrm>
            <a:off x="1343115" y="1619458"/>
            <a:ext cx="3779621" cy="1782681"/>
            <a:chOff x="1607132" y="3911897"/>
            <a:chExt cx="3779621" cy="1782681"/>
          </a:xfrm>
        </p:grpSpPr>
        <p:sp>
          <p:nvSpPr>
            <p:cNvPr id="13" name="矩形 12"/>
            <p:cNvSpPr/>
            <p:nvPr/>
          </p:nvSpPr>
          <p:spPr>
            <a:xfrm>
              <a:off x="1607132" y="4331513"/>
              <a:ext cx="3779621" cy="1363065"/>
            </a:xfrm>
            <a:prstGeom prst="rect">
              <a:avLst/>
            </a:prstGeom>
          </p:spPr>
          <p:txBody>
            <a:bodyPr wrap="square">
              <a:spAutoFit/>
            </a:bodyPr>
            <a:lstStyle/>
            <a:p>
              <a:pP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2016</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年</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月摩拜单车投入市场以来，到</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8</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月份为止，投入市场单车量</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79062</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8</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月活跃用户数</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16887</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，一辆摩拜单车在上海市区摆放一个月，服务时长：</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22.26min</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，接单：</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1.29</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单，目前形成了单车多用户少的局面。</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TextBox 76"/>
            <p:cNvSpPr txBox="1"/>
            <p:nvPr/>
          </p:nvSpPr>
          <p:spPr>
            <a:xfrm>
              <a:off x="1607133" y="3911897"/>
              <a:ext cx="1453181" cy="369332"/>
            </a:xfrm>
            <a:prstGeom prst="rect">
              <a:avLst/>
            </a:prstGeom>
            <a:noFill/>
          </p:spPr>
          <p:txBody>
            <a:bodyPr wrap="square"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建议一</a:t>
              </a:r>
            </a:p>
          </p:txBody>
        </p:sp>
      </p:grpSp>
      <p:sp>
        <p:nvSpPr>
          <p:cNvPr id="18" name="文本框 17">
            <a:extLst>
              <a:ext uri="{FF2B5EF4-FFF2-40B4-BE49-F238E27FC236}">
                <a16:creationId xmlns:a16="http://schemas.microsoft.com/office/drawing/2014/main" id="{AAC8E8D1-1658-4FC3-A63D-EE61EFE51620}"/>
              </a:ext>
            </a:extLst>
          </p:cNvPr>
          <p:cNvSpPr txBox="1"/>
          <p:nvPr/>
        </p:nvSpPr>
        <p:spPr>
          <a:xfrm>
            <a:off x="4200288" y="873266"/>
            <a:ext cx="3791423" cy="523220"/>
          </a:xfrm>
          <a:prstGeom prst="rect">
            <a:avLst/>
          </a:prstGeom>
          <a:noFill/>
        </p:spPr>
        <p:txBody>
          <a:bodyPr wrap="none" rtlCol="0">
            <a:spAutoFit/>
          </a:bodyPr>
          <a:lstStyle/>
          <a:p>
            <a:r>
              <a:rPr lang="zh-CN" altLang="en-US" sz="2800" b="1" dirty="0"/>
              <a:t>数据分析的总结与建议</a:t>
            </a:r>
          </a:p>
        </p:txBody>
      </p:sp>
      <p:grpSp>
        <p:nvGrpSpPr>
          <p:cNvPr id="19" name="组合 18">
            <a:extLst>
              <a:ext uri="{FF2B5EF4-FFF2-40B4-BE49-F238E27FC236}">
                <a16:creationId xmlns:a16="http://schemas.microsoft.com/office/drawing/2014/main" id="{338BDE9C-DA42-4264-B50E-A9623E307CB1}"/>
              </a:ext>
            </a:extLst>
          </p:cNvPr>
          <p:cNvGrpSpPr/>
          <p:nvPr/>
        </p:nvGrpSpPr>
        <p:grpSpPr>
          <a:xfrm>
            <a:off x="1343114" y="3927857"/>
            <a:ext cx="3779621" cy="1265617"/>
            <a:chOff x="1607132" y="3911897"/>
            <a:chExt cx="3779621" cy="1265617"/>
          </a:xfrm>
        </p:grpSpPr>
        <p:sp>
          <p:nvSpPr>
            <p:cNvPr id="20" name="矩形 19">
              <a:extLst>
                <a:ext uri="{FF2B5EF4-FFF2-40B4-BE49-F238E27FC236}">
                  <a16:creationId xmlns:a16="http://schemas.microsoft.com/office/drawing/2014/main" id="{C79E4B30-5836-4D1B-AC74-7DBAC1C609E4}"/>
                </a:ext>
              </a:extLst>
            </p:cNvPr>
            <p:cNvSpPr/>
            <p:nvPr/>
          </p:nvSpPr>
          <p:spPr>
            <a:xfrm>
              <a:off x="1607132" y="4331513"/>
              <a:ext cx="3779621" cy="846001"/>
            </a:xfrm>
            <a:prstGeom prst="rect">
              <a:avLst/>
            </a:prstGeom>
          </p:spPr>
          <p:txBody>
            <a:bodyPr wrap="square">
              <a:spAutoFit/>
            </a:bodyPr>
            <a:lstStyle/>
            <a:p>
              <a:pP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从每日</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每周的数据分析，从订单量的总体上分析，我们的用户群体在不断扩大，用户对于摩拜单车的使用率也在不断变高。</a:t>
              </a:r>
            </a:p>
          </p:txBody>
        </p:sp>
        <p:sp>
          <p:nvSpPr>
            <p:cNvPr id="24" name="TextBox 76">
              <a:extLst>
                <a:ext uri="{FF2B5EF4-FFF2-40B4-BE49-F238E27FC236}">
                  <a16:creationId xmlns:a16="http://schemas.microsoft.com/office/drawing/2014/main" id="{A882B36D-4C85-4618-80E2-D971796745AB}"/>
                </a:ext>
              </a:extLst>
            </p:cNvPr>
            <p:cNvSpPr txBox="1"/>
            <p:nvPr/>
          </p:nvSpPr>
          <p:spPr>
            <a:xfrm>
              <a:off x="1607133" y="3911897"/>
              <a:ext cx="1453181" cy="369332"/>
            </a:xfrm>
            <a:prstGeom prst="rect">
              <a:avLst/>
            </a:prstGeom>
            <a:noFill/>
          </p:spPr>
          <p:txBody>
            <a:bodyPr wrap="square"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建议二</a:t>
              </a:r>
            </a:p>
          </p:txBody>
        </p:sp>
      </p:grpSp>
      <p:grpSp>
        <p:nvGrpSpPr>
          <p:cNvPr id="25" name="组合 24">
            <a:extLst>
              <a:ext uri="{FF2B5EF4-FFF2-40B4-BE49-F238E27FC236}">
                <a16:creationId xmlns:a16="http://schemas.microsoft.com/office/drawing/2014/main" id="{0CCA0508-73B3-47A3-9D0C-15DEABB21D41}"/>
              </a:ext>
            </a:extLst>
          </p:cNvPr>
          <p:cNvGrpSpPr/>
          <p:nvPr/>
        </p:nvGrpSpPr>
        <p:grpSpPr>
          <a:xfrm>
            <a:off x="6720789" y="1619458"/>
            <a:ext cx="3779621" cy="1524149"/>
            <a:chOff x="1607132" y="3911897"/>
            <a:chExt cx="3779621" cy="1524149"/>
          </a:xfrm>
        </p:grpSpPr>
        <p:sp>
          <p:nvSpPr>
            <p:cNvPr id="26" name="矩形 25">
              <a:extLst>
                <a:ext uri="{FF2B5EF4-FFF2-40B4-BE49-F238E27FC236}">
                  <a16:creationId xmlns:a16="http://schemas.microsoft.com/office/drawing/2014/main" id="{D89364E0-9F86-4043-A143-6B6C1D327507}"/>
                </a:ext>
              </a:extLst>
            </p:cNvPr>
            <p:cNvSpPr/>
            <p:nvPr/>
          </p:nvSpPr>
          <p:spPr>
            <a:xfrm>
              <a:off x="1607132" y="4331513"/>
              <a:ext cx="3779621" cy="1104533"/>
            </a:xfrm>
            <a:prstGeom prst="rect">
              <a:avLst/>
            </a:prstGeom>
          </p:spPr>
          <p:txBody>
            <a:bodyPr wrap="square">
              <a:spAutoFit/>
            </a:bodyPr>
            <a:lstStyle/>
            <a:p>
              <a:pP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从订单</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24</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小时时间段的数据</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车辆行车轨迹位置分析，每天的订单量的高峰时期是位于早晚高峰的时间段，订单的集中区域在于上海市中心浦东附近。</a:t>
              </a:r>
            </a:p>
          </p:txBody>
        </p:sp>
        <p:sp>
          <p:nvSpPr>
            <p:cNvPr id="27" name="TextBox 76">
              <a:extLst>
                <a:ext uri="{FF2B5EF4-FFF2-40B4-BE49-F238E27FC236}">
                  <a16:creationId xmlns:a16="http://schemas.microsoft.com/office/drawing/2014/main" id="{A0DA9093-E7AC-4575-8BCC-74833F2840E2}"/>
                </a:ext>
              </a:extLst>
            </p:cNvPr>
            <p:cNvSpPr txBox="1"/>
            <p:nvPr/>
          </p:nvSpPr>
          <p:spPr>
            <a:xfrm>
              <a:off x="1607133" y="3911897"/>
              <a:ext cx="1453181" cy="369332"/>
            </a:xfrm>
            <a:prstGeom prst="rect">
              <a:avLst/>
            </a:prstGeom>
            <a:noFill/>
          </p:spPr>
          <p:txBody>
            <a:bodyPr wrap="square"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建议三</a:t>
              </a:r>
            </a:p>
          </p:txBody>
        </p:sp>
      </p:grpSp>
      <p:sp>
        <p:nvSpPr>
          <p:cNvPr id="28" name="TextBox 8">
            <a:extLst>
              <a:ext uri="{FF2B5EF4-FFF2-40B4-BE49-F238E27FC236}">
                <a16:creationId xmlns:a16="http://schemas.microsoft.com/office/drawing/2014/main" id="{ECEE2329-1875-4C3D-8571-72921639FF3B}"/>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29" name="矩形 28">
            <a:extLst>
              <a:ext uri="{FF2B5EF4-FFF2-40B4-BE49-F238E27FC236}">
                <a16:creationId xmlns:a16="http://schemas.microsoft.com/office/drawing/2014/main" id="{1940B3DD-F536-421E-A062-07E4B0EC34D0}"/>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grpSp>
        <p:nvGrpSpPr>
          <p:cNvPr id="30" name="组合 29">
            <a:extLst>
              <a:ext uri="{FF2B5EF4-FFF2-40B4-BE49-F238E27FC236}">
                <a16:creationId xmlns:a16="http://schemas.microsoft.com/office/drawing/2014/main" id="{0B7C486F-0422-41A8-B669-ACDB3586450A}"/>
              </a:ext>
            </a:extLst>
          </p:cNvPr>
          <p:cNvGrpSpPr/>
          <p:nvPr/>
        </p:nvGrpSpPr>
        <p:grpSpPr>
          <a:xfrm>
            <a:off x="6634930" y="3927857"/>
            <a:ext cx="3779621" cy="1524149"/>
            <a:chOff x="1607132" y="3911897"/>
            <a:chExt cx="3779621" cy="1524149"/>
          </a:xfrm>
        </p:grpSpPr>
        <p:sp>
          <p:nvSpPr>
            <p:cNvPr id="31" name="矩形 30">
              <a:extLst>
                <a:ext uri="{FF2B5EF4-FFF2-40B4-BE49-F238E27FC236}">
                  <a16:creationId xmlns:a16="http://schemas.microsoft.com/office/drawing/2014/main" id="{364375AD-2A11-40DE-B8A2-A204ED5B00F5}"/>
                </a:ext>
              </a:extLst>
            </p:cNvPr>
            <p:cNvSpPr/>
            <p:nvPr/>
          </p:nvSpPr>
          <p:spPr>
            <a:xfrm>
              <a:off x="1607132" y="4331513"/>
              <a:ext cx="3779621" cy="1104533"/>
            </a:xfrm>
            <a:prstGeom prst="rect">
              <a:avLst/>
            </a:prstGeom>
          </p:spPr>
          <p:txBody>
            <a:bodyPr wrap="square">
              <a:spAutoFit/>
            </a:bodyPr>
            <a:lstStyle/>
            <a:p>
              <a:pP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从用户的车辆使用次数</a:t>
              </a:r>
              <a:r>
                <a:rPr lang="zh-CN" altLang="en-US" sz="1400">
                  <a:solidFill>
                    <a:schemeClr val="bg2">
                      <a:lumMod val="25000"/>
                    </a:schemeClr>
                  </a:solidFill>
                  <a:latin typeface="微软雅黑" panose="020B0503020204020204" pitchFamily="34" charset="-122"/>
                  <a:ea typeface="微软雅黑" panose="020B0503020204020204" pitchFamily="34" charset="-122"/>
                </a:rPr>
                <a:t>和使用时长分析</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，一个月内使用摩拜单车次数六次以下的用户约占用户群体的</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60%,</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用车时长在</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30min</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以内的订单占订单总数的</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88.86%</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，说明短途骑行居多。</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2" name="TextBox 76">
              <a:extLst>
                <a:ext uri="{FF2B5EF4-FFF2-40B4-BE49-F238E27FC236}">
                  <a16:creationId xmlns:a16="http://schemas.microsoft.com/office/drawing/2014/main" id="{A08D3EF8-D991-43B6-88F6-15EE87246B96}"/>
                </a:ext>
              </a:extLst>
            </p:cNvPr>
            <p:cNvSpPr txBox="1"/>
            <p:nvPr/>
          </p:nvSpPr>
          <p:spPr>
            <a:xfrm>
              <a:off x="1607133" y="3911897"/>
              <a:ext cx="1453181" cy="369332"/>
            </a:xfrm>
            <a:prstGeom prst="rect">
              <a:avLst/>
            </a:prstGeom>
            <a:noFill/>
          </p:spPr>
          <p:txBody>
            <a:bodyPr wrap="square"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建议四</a:t>
              </a:r>
            </a:p>
          </p:txBody>
        </p:sp>
      </p:grpSp>
      <p:sp>
        <p:nvSpPr>
          <p:cNvPr id="4" name="文本框 3">
            <a:extLst>
              <a:ext uri="{FF2B5EF4-FFF2-40B4-BE49-F238E27FC236}">
                <a16:creationId xmlns:a16="http://schemas.microsoft.com/office/drawing/2014/main" id="{B9844CBB-F56C-44C2-9410-D9D273AA8F99}"/>
              </a:ext>
            </a:extLst>
          </p:cNvPr>
          <p:cNvSpPr txBox="1"/>
          <p:nvPr/>
        </p:nvSpPr>
        <p:spPr>
          <a:xfrm>
            <a:off x="1343114" y="3311055"/>
            <a:ext cx="3589494" cy="707886"/>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建议公司营销宣传部门加大推广和宣传力度，增加用户数量，提高公司在市场的占额。</a:t>
            </a:r>
          </a:p>
          <a:p>
            <a:endParaRPr lang="zh-CN" altLang="en-US" sz="1200" dirty="0">
              <a:solidFill>
                <a:srgbClr val="C00000"/>
              </a:solidFill>
            </a:endParaRPr>
          </a:p>
        </p:txBody>
      </p:sp>
      <p:sp>
        <p:nvSpPr>
          <p:cNvPr id="33" name="文本框 32">
            <a:extLst>
              <a:ext uri="{FF2B5EF4-FFF2-40B4-BE49-F238E27FC236}">
                <a16:creationId xmlns:a16="http://schemas.microsoft.com/office/drawing/2014/main" id="{315F30EC-813A-4783-A914-5D309D7DFF67}"/>
              </a:ext>
            </a:extLst>
          </p:cNvPr>
          <p:cNvSpPr txBox="1"/>
          <p:nvPr/>
        </p:nvSpPr>
        <p:spPr>
          <a:xfrm>
            <a:off x="6688962" y="3069099"/>
            <a:ext cx="3589494" cy="738664"/>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公司要负责针对早晚高峰进行车辆的调配工作，控制车辆的摆放位置</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数量，错开高峰期安排维修人员，维护</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检修车辆。</a:t>
            </a:r>
            <a:endParaRPr lang="zh-CN" altLang="en-US" sz="1200" dirty="0">
              <a:solidFill>
                <a:srgbClr val="C00000"/>
              </a:solidFill>
            </a:endParaRPr>
          </a:p>
        </p:txBody>
      </p:sp>
      <p:sp>
        <p:nvSpPr>
          <p:cNvPr id="34" name="文本框 33">
            <a:extLst>
              <a:ext uri="{FF2B5EF4-FFF2-40B4-BE49-F238E27FC236}">
                <a16:creationId xmlns:a16="http://schemas.microsoft.com/office/drawing/2014/main" id="{FB07D005-0F0E-437E-82E7-C7C046D7C08E}"/>
              </a:ext>
            </a:extLst>
          </p:cNvPr>
          <p:cNvSpPr txBox="1"/>
          <p:nvPr/>
        </p:nvSpPr>
        <p:spPr>
          <a:xfrm>
            <a:off x="1343114" y="5146600"/>
            <a:ext cx="3589494" cy="95410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因为用户的月单车使用次数</a:t>
            </a:r>
            <a:r>
              <a:rPr lang="en-US" altLang="zh-CN" sz="1400" dirty="0">
                <a:solidFill>
                  <a:srgbClr val="C00000"/>
                </a:solidFill>
                <a:latin typeface="微软雅黑" panose="020B0503020204020204" pitchFamily="34" charset="-122"/>
                <a:ea typeface="微软雅黑" panose="020B0503020204020204" pitchFamily="34" charset="-122"/>
              </a:rPr>
              <a:t>6</a:t>
            </a:r>
            <a:r>
              <a:rPr lang="zh-CN" altLang="en-US" sz="1400" dirty="0">
                <a:solidFill>
                  <a:srgbClr val="C00000"/>
                </a:solidFill>
                <a:latin typeface="微软雅黑" panose="020B0503020204020204" pitchFamily="34" charset="-122"/>
                <a:ea typeface="微软雅黑" panose="020B0503020204020204" pitchFamily="34" charset="-122"/>
              </a:rPr>
              <a:t>次及其一下占接近</a:t>
            </a:r>
            <a:r>
              <a:rPr lang="en-US" altLang="zh-CN" sz="1400" dirty="0">
                <a:solidFill>
                  <a:srgbClr val="C00000"/>
                </a:solidFill>
                <a:latin typeface="微软雅黑" panose="020B0503020204020204" pitchFamily="34" charset="-122"/>
                <a:ea typeface="微软雅黑" panose="020B0503020204020204" pitchFamily="34" charset="-122"/>
              </a:rPr>
              <a:t>60%</a:t>
            </a:r>
            <a:r>
              <a:rPr lang="zh-CN" altLang="en-US" sz="1400" dirty="0">
                <a:solidFill>
                  <a:srgbClr val="C00000"/>
                </a:solidFill>
                <a:latin typeface="微软雅黑" panose="020B0503020204020204" pitchFamily="34" charset="-122"/>
                <a:ea typeface="微软雅黑" panose="020B0503020204020204" pitchFamily="34" charset="-122"/>
              </a:rPr>
              <a:t>，仍然需要采取一些措施</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手段来留住用户，提高用户的留存率。比如：推出一些类似月卡，日卡的优惠手段。</a:t>
            </a:r>
            <a:endParaRPr lang="zh-CN" altLang="en-US" sz="1200" dirty="0">
              <a:solidFill>
                <a:srgbClr val="C00000"/>
              </a:solidFill>
            </a:endParaRPr>
          </a:p>
        </p:txBody>
      </p:sp>
      <p:sp>
        <p:nvSpPr>
          <p:cNvPr id="35" name="文本框 34">
            <a:extLst>
              <a:ext uri="{FF2B5EF4-FFF2-40B4-BE49-F238E27FC236}">
                <a16:creationId xmlns:a16="http://schemas.microsoft.com/office/drawing/2014/main" id="{C9359BF8-E2D8-4709-9F72-9A2F4FF762EE}"/>
              </a:ext>
            </a:extLst>
          </p:cNvPr>
          <p:cNvSpPr txBox="1"/>
          <p:nvPr/>
        </p:nvSpPr>
        <p:spPr>
          <a:xfrm>
            <a:off x="6634930" y="5357204"/>
            <a:ext cx="3589494" cy="846001"/>
          </a:xfrm>
          <a:prstGeom prst="rect">
            <a:avLst/>
          </a:prstGeom>
          <a:noFill/>
        </p:spPr>
        <p:txBody>
          <a:bodyPr wrap="square" rtlCol="0">
            <a:spAutoFit/>
          </a:bodyPr>
          <a:lstStyle/>
          <a:p>
            <a:pPr>
              <a:lnSpc>
                <a:spcPct val="120000"/>
              </a:lnSpc>
            </a:pPr>
            <a:r>
              <a:rPr lang="zh-CN" altLang="en-US" sz="1400" dirty="0">
                <a:solidFill>
                  <a:srgbClr val="C00000"/>
                </a:solidFill>
                <a:latin typeface="微软雅黑" panose="020B0503020204020204" pitchFamily="34" charset="-122"/>
                <a:ea typeface="微软雅黑" panose="020B0503020204020204" pitchFamily="34" charset="-122"/>
              </a:rPr>
              <a:t>还需解决忘记还车的问题，例如在</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中增加提醒用户锁车的公告</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车辆未移动多久自动锁车</a:t>
            </a:r>
            <a:r>
              <a:rPr lang="en-US" altLang="zh-CN" sz="1400" dirty="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7288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P spid="33"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id="{606D1D1A-5158-496F-A94B-DB642420AF8B}"/>
              </a:ext>
            </a:extLst>
          </p:cNvPr>
          <p:cNvSpPr/>
          <p:nvPr/>
        </p:nvSpPr>
        <p:spPr>
          <a:xfrm>
            <a:off x="1145891" y="2424061"/>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rot="20493682">
            <a:off x="3223583" y="-249355"/>
            <a:ext cx="2411440" cy="1532474"/>
          </a:xfrm>
          <a:custGeom>
            <a:avLst/>
            <a:gdLst>
              <a:gd name="connsiteX0" fmla="*/ 541710 w 2411440"/>
              <a:gd name="connsiteY0" fmla="*/ 0 h 1532474"/>
              <a:gd name="connsiteX1" fmla="*/ 2405939 w 2411440"/>
              <a:gd name="connsiteY1" fmla="*/ 621543 h 1532474"/>
              <a:gd name="connsiteX2" fmla="*/ 2411440 w 2411440"/>
              <a:gd name="connsiteY2" fmla="*/ 697026 h 1532474"/>
              <a:gd name="connsiteX3" fmla="*/ 1205720 w 2411440"/>
              <a:gd name="connsiteY3" fmla="*/ 1532474 h 1532474"/>
              <a:gd name="connsiteX4" fmla="*/ 0 w 2411440"/>
              <a:gd name="connsiteY4" fmla="*/ 697026 h 1532474"/>
              <a:gd name="connsiteX5" fmla="*/ 531590 w 2411440"/>
              <a:gd name="connsiteY5" fmla="*/ 4260 h 1532474"/>
              <a:gd name="connsiteX6" fmla="*/ 541710 w 2411440"/>
              <a:gd name="connsiteY6" fmla="*/ 0 h 153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1440" h="1532474">
                <a:moveTo>
                  <a:pt x="541710" y="0"/>
                </a:moveTo>
                <a:lnTo>
                  <a:pt x="2405939" y="621543"/>
                </a:lnTo>
                <a:lnTo>
                  <a:pt x="2411440" y="697026"/>
                </a:lnTo>
                <a:cubicBezTo>
                  <a:pt x="2411441" y="1158431"/>
                  <a:pt x="1871622" y="1532474"/>
                  <a:pt x="1205720" y="1532474"/>
                </a:cubicBezTo>
                <a:cubicBezTo>
                  <a:pt x="539819" y="1532473"/>
                  <a:pt x="0" y="1158432"/>
                  <a:pt x="0" y="697026"/>
                </a:cubicBezTo>
                <a:cubicBezTo>
                  <a:pt x="0" y="408648"/>
                  <a:pt x="210867" y="154396"/>
                  <a:pt x="531590" y="4260"/>
                </a:cubicBezTo>
                <a:lnTo>
                  <a:pt x="54171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778601" y="2232342"/>
            <a:ext cx="1015663" cy="2862322"/>
          </a:xfrm>
          <a:prstGeom prst="rect">
            <a:avLst/>
          </a:prstGeom>
        </p:spPr>
        <p:txBody>
          <a:bodyPr vert="eaVert" wrap="none">
            <a:spAutoFit/>
          </a:bodyPr>
          <a:lstStyle/>
          <a:p>
            <a:r>
              <a:rPr lang="zh-CN" altLang="en-US" sz="5400" b="1" dirty="0">
                <a:solidFill>
                  <a:srgbClr val="424242"/>
                </a:solidFill>
                <a:latin typeface="微软雅黑" panose="020B0503020204020204" pitchFamily="34" charset="-122"/>
                <a:ea typeface="微软雅黑" panose="020B0503020204020204" pitchFamily="34" charset="-122"/>
                <a:sym typeface="Arial" panose="020B0604020202020204" pitchFamily="34" charset="0"/>
              </a:rPr>
              <a:t>答辩概要</a:t>
            </a:r>
          </a:p>
        </p:txBody>
      </p:sp>
      <p:sp>
        <p:nvSpPr>
          <p:cNvPr id="51" name="任意多边形 50"/>
          <p:cNvSpPr/>
          <p:nvPr/>
        </p:nvSpPr>
        <p:spPr>
          <a:xfrm>
            <a:off x="0" y="1"/>
            <a:ext cx="6183746" cy="1374187"/>
          </a:xfrm>
          <a:custGeom>
            <a:avLst/>
            <a:gdLst>
              <a:gd name="connsiteX0" fmla="*/ 0 w 6183746"/>
              <a:gd name="connsiteY0" fmla="*/ 0 h 1374187"/>
              <a:gd name="connsiteX1" fmla="*/ 6183746 w 6183746"/>
              <a:gd name="connsiteY1" fmla="*/ 0 h 1374187"/>
              <a:gd name="connsiteX2" fmla="*/ 6045563 w 6183746"/>
              <a:gd name="connsiteY2" fmla="*/ 57136 h 1374187"/>
              <a:gd name="connsiteX3" fmla="*/ 0 w 6183746"/>
              <a:gd name="connsiteY3" fmla="*/ 823664 h 1374187"/>
              <a:gd name="connsiteX4" fmla="*/ 0 w 6183746"/>
              <a:gd name="connsiteY4" fmla="*/ 0 h 137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3746" h="1374187">
                <a:moveTo>
                  <a:pt x="0" y="0"/>
                </a:moveTo>
                <a:lnTo>
                  <a:pt x="6183746" y="0"/>
                </a:lnTo>
                <a:lnTo>
                  <a:pt x="6045563" y="57136"/>
                </a:lnTo>
                <a:cubicBezTo>
                  <a:pt x="4149570" y="871809"/>
                  <a:pt x="3219061" y="2096946"/>
                  <a:pt x="0" y="823664"/>
                </a:cubicBezTo>
                <a:lnTo>
                  <a:pt x="0" y="0"/>
                </a:lnTo>
                <a:close/>
              </a:path>
            </a:pathLst>
          </a:custGeom>
          <a:solidFill>
            <a:schemeClr val="bg1"/>
          </a:solidFill>
          <a:ln>
            <a:noFill/>
          </a:ln>
          <a:effectLst>
            <a:outerShdw blurRad="50800" dist="762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657862" y="1625139"/>
            <a:ext cx="1051767" cy="749936"/>
            <a:chOff x="6035668" y="1399003"/>
            <a:chExt cx="1051767" cy="749936"/>
          </a:xfrm>
        </p:grpSpPr>
        <p:grpSp>
          <p:nvGrpSpPr>
            <p:cNvPr id="3" name="组合 2"/>
            <p:cNvGrpSpPr/>
            <p:nvPr/>
          </p:nvGrpSpPr>
          <p:grpSpPr>
            <a:xfrm>
              <a:off x="6059488" y="1399003"/>
              <a:ext cx="857982" cy="749936"/>
              <a:chOff x="891171" y="2107956"/>
              <a:chExt cx="2649224" cy="2315607"/>
            </a:xfrm>
          </p:grpSpPr>
          <p:sp>
            <p:nvSpPr>
              <p:cNvPr id="35" name="椭圆 34"/>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8"/>
            <p:cNvSpPr txBox="1"/>
            <p:nvPr/>
          </p:nvSpPr>
          <p:spPr>
            <a:xfrm>
              <a:off x="6035668" y="1476602"/>
              <a:ext cx="1051767" cy="615553"/>
            </a:xfrm>
            <a:prstGeom prst="rect">
              <a:avLst/>
            </a:prstGeom>
            <a:noFill/>
          </p:spPr>
          <p:txBody>
            <a:bodyPr wrap="square" lIns="0" tIns="0" rIns="0" bIns="0" rtlCol="0" anchor="ctr">
              <a:spAutoFit/>
            </a:bodyPr>
            <a:lstStyle/>
            <a:p>
              <a:pPr algn="ctr"/>
              <a:r>
                <a:rPr lang="en-US" altLang="zh-CN" sz="4000" b="1" spc="2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1</a:t>
              </a:r>
            </a:p>
          </p:txBody>
        </p:sp>
      </p:grpSp>
      <p:grpSp>
        <p:nvGrpSpPr>
          <p:cNvPr id="7" name="组合 6"/>
          <p:cNvGrpSpPr/>
          <p:nvPr/>
        </p:nvGrpSpPr>
        <p:grpSpPr>
          <a:xfrm>
            <a:off x="5657862" y="2731691"/>
            <a:ext cx="1051767" cy="749936"/>
            <a:chOff x="6035668" y="2658745"/>
            <a:chExt cx="1051767" cy="749936"/>
          </a:xfrm>
        </p:grpSpPr>
        <p:grpSp>
          <p:nvGrpSpPr>
            <p:cNvPr id="38" name="组合 37"/>
            <p:cNvGrpSpPr/>
            <p:nvPr/>
          </p:nvGrpSpPr>
          <p:grpSpPr>
            <a:xfrm>
              <a:off x="6059488" y="2658745"/>
              <a:ext cx="857982" cy="749936"/>
              <a:chOff x="891171" y="2107956"/>
              <a:chExt cx="2649224" cy="2315607"/>
            </a:xfrm>
          </p:grpSpPr>
          <p:sp>
            <p:nvSpPr>
              <p:cNvPr id="39" name="椭圆 38"/>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8"/>
            <p:cNvSpPr txBox="1"/>
            <p:nvPr/>
          </p:nvSpPr>
          <p:spPr>
            <a:xfrm>
              <a:off x="6035668" y="2736211"/>
              <a:ext cx="1051767" cy="615553"/>
            </a:xfrm>
            <a:prstGeom prst="rect">
              <a:avLst/>
            </a:prstGeom>
            <a:noFill/>
          </p:spPr>
          <p:txBody>
            <a:bodyPr wrap="square" lIns="0" tIns="0" rIns="0" bIns="0" rtlCol="0" anchor="ctr">
              <a:spAutoFit/>
            </a:bodyPr>
            <a:lstStyle/>
            <a:p>
              <a:pPr algn="ctr"/>
              <a:r>
                <a:rPr lang="en-US" altLang="zh-CN" sz="4000" b="1" spc="2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2</a:t>
              </a:r>
            </a:p>
          </p:txBody>
        </p:sp>
      </p:grpSp>
      <p:grpSp>
        <p:nvGrpSpPr>
          <p:cNvPr id="5" name="组合 4"/>
          <p:cNvGrpSpPr/>
          <p:nvPr/>
        </p:nvGrpSpPr>
        <p:grpSpPr>
          <a:xfrm>
            <a:off x="5657862" y="3838243"/>
            <a:ext cx="1051767" cy="749936"/>
            <a:chOff x="6035668" y="3673627"/>
            <a:chExt cx="1051767" cy="749936"/>
          </a:xfrm>
        </p:grpSpPr>
        <p:grpSp>
          <p:nvGrpSpPr>
            <p:cNvPr id="41" name="组合 40"/>
            <p:cNvGrpSpPr/>
            <p:nvPr/>
          </p:nvGrpSpPr>
          <p:grpSpPr>
            <a:xfrm>
              <a:off x="6059488" y="3673627"/>
              <a:ext cx="857982" cy="749936"/>
              <a:chOff x="891171" y="2107956"/>
              <a:chExt cx="2649224" cy="2315607"/>
            </a:xfrm>
          </p:grpSpPr>
          <p:sp>
            <p:nvSpPr>
              <p:cNvPr id="42" name="椭圆 4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8"/>
            <p:cNvSpPr txBox="1"/>
            <p:nvPr/>
          </p:nvSpPr>
          <p:spPr>
            <a:xfrm>
              <a:off x="6035668" y="3727435"/>
              <a:ext cx="1051767" cy="615553"/>
            </a:xfrm>
            <a:prstGeom prst="rect">
              <a:avLst/>
            </a:prstGeom>
            <a:noFill/>
          </p:spPr>
          <p:txBody>
            <a:bodyPr wrap="square" lIns="0" tIns="0" rIns="0" bIns="0" rtlCol="0" anchor="ctr">
              <a:spAutoFit/>
            </a:bodyPr>
            <a:lstStyle/>
            <a:p>
              <a:pPr algn="ctr"/>
              <a:r>
                <a:rPr lang="en-US" altLang="zh-CN" sz="4000" b="1" spc="2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3</a:t>
              </a:r>
            </a:p>
          </p:txBody>
        </p:sp>
      </p:grpSp>
      <p:grpSp>
        <p:nvGrpSpPr>
          <p:cNvPr id="4" name="组合 3"/>
          <p:cNvGrpSpPr/>
          <p:nvPr/>
        </p:nvGrpSpPr>
        <p:grpSpPr>
          <a:xfrm>
            <a:off x="5657862" y="4944795"/>
            <a:ext cx="1051767" cy="749936"/>
            <a:chOff x="6035668" y="4718659"/>
            <a:chExt cx="1051767" cy="749936"/>
          </a:xfrm>
        </p:grpSpPr>
        <p:grpSp>
          <p:nvGrpSpPr>
            <p:cNvPr id="44" name="组合 43"/>
            <p:cNvGrpSpPr/>
            <p:nvPr/>
          </p:nvGrpSpPr>
          <p:grpSpPr>
            <a:xfrm>
              <a:off x="6059488" y="4718659"/>
              <a:ext cx="857982" cy="749936"/>
              <a:chOff x="891171" y="2107956"/>
              <a:chExt cx="2649224" cy="2315607"/>
            </a:xfrm>
          </p:grpSpPr>
          <p:sp>
            <p:nvSpPr>
              <p:cNvPr id="45" name="椭圆 44"/>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8"/>
            <p:cNvSpPr txBox="1"/>
            <p:nvPr/>
          </p:nvSpPr>
          <p:spPr>
            <a:xfrm>
              <a:off x="6035668" y="4781623"/>
              <a:ext cx="1051767" cy="615553"/>
            </a:xfrm>
            <a:prstGeom prst="rect">
              <a:avLst/>
            </a:prstGeom>
            <a:noFill/>
          </p:spPr>
          <p:txBody>
            <a:bodyPr wrap="square" lIns="0" tIns="0" rIns="0" bIns="0" rtlCol="0" anchor="ctr">
              <a:spAutoFit/>
            </a:bodyPr>
            <a:lstStyle/>
            <a:p>
              <a:pPr algn="ctr"/>
              <a:r>
                <a:rPr lang="en-US" altLang="zh-CN" sz="4000" b="1" spc="2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4</a:t>
              </a:r>
            </a:p>
          </p:txBody>
        </p:sp>
      </p:grpSp>
      <p:sp>
        <p:nvSpPr>
          <p:cNvPr id="55" name="TextBox 8"/>
          <p:cNvSpPr txBox="1"/>
          <p:nvPr/>
        </p:nvSpPr>
        <p:spPr>
          <a:xfrm>
            <a:off x="6671530" y="1784662"/>
            <a:ext cx="5751626" cy="430887"/>
          </a:xfrm>
          <a:prstGeom prst="rect">
            <a:avLst/>
          </a:prstGeom>
          <a:noFill/>
        </p:spPr>
        <p:txBody>
          <a:bodyPr wrap="square" lIns="0" tIns="0" rIns="0" bIns="0" rtlCol="0" anchor="ctr">
            <a:spAutoFit/>
          </a:bodyPr>
          <a:lstStyle/>
          <a:p>
            <a:r>
              <a:rPr lang="zh-CN" altLang="en-US"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项目背景与介绍</a:t>
            </a:r>
            <a:endParaRPr lang="en-US" altLang="zh-CN"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56" name="TextBox 8"/>
          <p:cNvSpPr txBox="1"/>
          <p:nvPr/>
        </p:nvSpPr>
        <p:spPr>
          <a:xfrm>
            <a:off x="6647710" y="2891214"/>
            <a:ext cx="5751626" cy="430887"/>
          </a:xfrm>
          <a:prstGeom prst="rect">
            <a:avLst/>
          </a:prstGeom>
          <a:noFill/>
        </p:spPr>
        <p:txBody>
          <a:bodyPr wrap="square" lIns="0" tIns="0" rIns="0" bIns="0" rtlCol="0" anchor="ctr">
            <a:spAutoFit/>
          </a:bodyPr>
          <a:lstStyle/>
          <a:p>
            <a:r>
              <a:rPr lang="zh-CN" altLang="en-US"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项目开发方法与研究过程</a:t>
            </a:r>
            <a:endParaRPr lang="en-US" altLang="zh-CN"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58" name="TextBox 8"/>
          <p:cNvSpPr txBox="1"/>
          <p:nvPr/>
        </p:nvSpPr>
        <p:spPr>
          <a:xfrm>
            <a:off x="6671530" y="5100091"/>
            <a:ext cx="5751626" cy="430887"/>
          </a:xfrm>
          <a:prstGeom prst="rect">
            <a:avLst/>
          </a:prstGeom>
          <a:noFill/>
        </p:spPr>
        <p:txBody>
          <a:bodyPr wrap="square" lIns="0" tIns="0" rIns="0" bIns="0" rtlCol="0" anchor="ctr">
            <a:spAutoFit/>
          </a:bodyPr>
          <a:lstStyle/>
          <a:p>
            <a:r>
              <a:rPr lang="zh-CN" altLang="en-US"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答辩总结与小组分工</a:t>
            </a:r>
            <a:endParaRPr lang="en-US" altLang="zh-CN"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59" name="TextBox 8"/>
          <p:cNvSpPr txBox="1"/>
          <p:nvPr/>
        </p:nvSpPr>
        <p:spPr>
          <a:xfrm>
            <a:off x="6671530" y="3993539"/>
            <a:ext cx="5751626" cy="430887"/>
          </a:xfrm>
          <a:prstGeom prst="rect">
            <a:avLst/>
          </a:prstGeom>
          <a:noFill/>
        </p:spPr>
        <p:txBody>
          <a:bodyPr wrap="square" lIns="0" tIns="0" rIns="0" bIns="0" rtlCol="0" anchor="ctr">
            <a:spAutoFit/>
          </a:bodyPr>
          <a:lstStyle/>
          <a:p>
            <a:r>
              <a:rPr lang="zh-CN" altLang="en-US"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项目成果展示及其应用</a:t>
            </a:r>
            <a:endParaRPr lang="en-US" altLang="zh-CN" sz="2800" i="1"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31" name="椭圆 30">
            <a:extLst>
              <a:ext uri="{FF2B5EF4-FFF2-40B4-BE49-F238E27FC236}">
                <a16:creationId xmlns:a16="http://schemas.microsoft.com/office/drawing/2014/main" id="{98D7A569-F376-4C26-8491-F866AA1DD833}"/>
              </a:ext>
            </a:extLst>
          </p:cNvPr>
          <p:cNvSpPr/>
          <p:nvPr/>
        </p:nvSpPr>
        <p:spPr>
          <a:xfrm>
            <a:off x="3127881" y="3302564"/>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159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6" grpId="0"/>
      <p:bldP spid="55" grpId="0"/>
      <p:bldP spid="56" grpId="0"/>
      <p:bldP spid="58" grpId="0"/>
      <p:bldP spid="59"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0" y="-14746"/>
            <a:ext cx="7285640" cy="6872747"/>
          </a:xfrm>
          <a:custGeom>
            <a:avLst/>
            <a:gdLst>
              <a:gd name="connsiteX0" fmla="*/ 0 w 7285640"/>
              <a:gd name="connsiteY0" fmla="*/ 0 h 6872747"/>
              <a:gd name="connsiteX1" fmla="*/ 3367003 w 7285640"/>
              <a:gd name="connsiteY1" fmla="*/ 0 h 6872747"/>
              <a:gd name="connsiteX2" fmla="*/ 5641897 w 7285640"/>
              <a:gd name="connsiteY2" fmla="*/ 0 h 6872747"/>
              <a:gd name="connsiteX3" fmla="*/ 5656191 w 7285640"/>
              <a:gd name="connsiteY3" fmla="*/ 0 h 6872747"/>
              <a:gd name="connsiteX4" fmla="*/ 5714260 w 7285640"/>
              <a:gd name="connsiteY4" fmla="*/ 35514 h 6872747"/>
              <a:gd name="connsiteX5" fmla="*/ 7285640 w 7285640"/>
              <a:gd name="connsiteY5" fmla="*/ 3418192 h 6872747"/>
              <a:gd name="connsiteX6" fmla="*/ 5714260 w 7285640"/>
              <a:gd name="connsiteY6" fmla="*/ 6800869 h 6872747"/>
              <a:gd name="connsiteX7" fmla="*/ 5641897 w 7285640"/>
              <a:gd name="connsiteY7" fmla="*/ 6845126 h 6872747"/>
              <a:gd name="connsiteX8" fmla="*/ 5641897 w 7285640"/>
              <a:gd name="connsiteY8" fmla="*/ 6872747 h 6872747"/>
              <a:gd name="connsiteX9" fmla="*/ 0 w 7285640"/>
              <a:gd name="connsiteY9" fmla="*/ 6872747 h 6872747"/>
              <a:gd name="connsiteX10" fmla="*/ 0 w 7285640"/>
              <a:gd name="connsiteY10" fmla="*/ 0 h 687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640" h="6872747">
                <a:moveTo>
                  <a:pt x="0" y="0"/>
                </a:moveTo>
                <a:lnTo>
                  <a:pt x="3367003" y="0"/>
                </a:lnTo>
                <a:lnTo>
                  <a:pt x="5641897" y="0"/>
                </a:lnTo>
                <a:lnTo>
                  <a:pt x="5656191" y="0"/>
                </a:lnTo>
                <a:lnTo>
                  <a:pt x="5714260" y="35514"/>
                </a:lnTo>
                <a:cubicBezTo>
                  <a:pt x="6644031" y="641583"/>
                  <a:pt x="7285640" y="1928524"/>
                  <a:pt x="7285640" y="3418192"/>
                </a:cubicBezTo>
                <a:cubicBezTo>
                  <a:pt x="7285640" y="4907858"/>
                  <a:pt x="6644031" y="6194800"/>
                  <a:pt x="5714260" y="6800869"/>
                </a:cubicBezTo>
                <a:lnTo>
                  <a:pt x="5641897" y="6845126"/>
                </a:lnTo>
                <a:lnTo>
                  <a:pt x="5641897" y="6872747"/>
                </a:lnTo>
                <a:lnTo>
                  <a:pt x="0" y="6872747"/>
                </a:lnTo>
                <a:lnTo>
                  <a:pt x="0" y="0"/>
                </a:lnTo>
                <a:close/>
              </a:path>
            </a:pathLst>
          </a:cu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1" name="图片 30">
            <a:extLst>
              <a:ext uri="{FF2B5EF4-FFF2-40B4-BE49-F238E27FC236}">
                <a16:creationId xmlns:a16="http://schemas.microsoft.com/office/drawing/2014/main" id="{4588E3B3-F4EF-4795-AD86-B93B5B40D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315" y="3850882"/>
            <a:ext cx="1905939" cy="2051484"/>
          </a:xfrm>
          <a:prstGeom prst="rect">
            <a:avLst/>
          </a:prstGeom>
        </p:spPr>
      </p:pic>
      <p:pic>
        <p:nvPicPr>
          <p:cNvPr id="18" name="图片 17">
            <a:extLst>
              <a:ext uri="{FF2B5EF4-FFF2-40B4-BE49-F238E27FC236}">
                <a16:creationId xmlns:a16="http://schemas.microsoft.com/office/drawing/2014/main" id="{8DE7A7A5-CE80-46D8-96D6-904451831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315" y="1112037"/>
            <a:ext cx="1905939" cy="2281562"/>
          </a:xfrm>
          <a:prstGeom prst="rect">
            <a:avLst/>
          </a:prstGeom>
        </p:spPr>
      </p:pic>
      <p:grpSp>
        <p:nvGrpSpPr>
          <p:cNvPr id="3" name="组合 2"/>
          <p:cNvGrpSpPr/>
          <p:nvPr/>
        </p:nvGrpSpPr>
        <p:grpSpPr>
          <a:xfrm rot="1709927">
            <a:off x="376016" y="20766"/>
            <a:ext cx="1298237" cy="1134750"/>
            <a:chOff x="891171" y="2107956"/>
            <a:chExt cx="2649224" cy="2315607"/>
          </a:xfrm>
        </p:grpSpPr>
        <p:sp>
          <p:nvSpPr>
            <p:cNvPr id="28" name="椭圆 2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8">
            <a:extLst>
              <a:ext uri="{FF2B5EF4-FFF2-40B4-BE49-F238E27FC236}">
                <a16:creationId xmlns:a16="http://schemas.microsoft.com/office/drawing/2014/main" id="{0F045723-20AB-4B4A-B38F-0929C9D5929C}"/>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25" name="矩形 24">
            <a:extLst>
              <a:ext uri="{FF2B5EF4-FFF2-40B4-BE49-F238E27FC236}">
                <a16:creationId xmlns:a16="http://schemas.microsoft.com/office/drawing/2014/main" id="{68344321-B511-431E-AE93-9E68DC853EB2}"/>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grpSp>
        <p:nvGrpSpPr>
          <p:cNvPr id="15" name="组合 14">
            <a:extLst>
              <a:ext uri="{FF2B5EF4-FFF2-40B4-BE49-F238E27FC236}">
                <a16:creationId xmlns:a16="http://schemas.microsoft.com/office/drawing/2014/main" id="{883E425E-5202-4071-A2B2-3A71737E6F03}"/>
              </a:ext>
            </a:extLst>
          </p:cNvPr>
          <p:cNvGrpSpPr/>
          <p:nvPr/>
        </p:nvGrpSpPr>
        <p:grpSpPr>
          <a:xfrm>
            <a:off x="5133944" y="1453648"/>
            <a:ext cx="1598340" cy="1598340"/>
            <a:chOff x="451183" y="1375367"/>
            <a:chExt cx="1598340" cy="1598340"/>
          </a:xfrm>
        </p:grpSpPr>
        <p:pic>
          <p:nvPicPr>
            <p:cNvPr id="33" name="图片 32">
              <a:extLst>
                <a:ext uri="{FF2B5EF4-FFF2-40B4-BE49-F238E27FC236}">
                  <a16:creationId xmlns:a16="http://schemas.microsoft.com/office/drawing/2014/main" id="{8BAC7ABD-B4DB-462F-B558-B5FAB9C66FA7}"/>
                </a:ext>
              </a:extLst>
            </p:cNvPr>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51183" y="1375367"/>
              <a:ext cx="1598340" cy="1598340"/>
            </a:xfrm>
            <a:prstGeom prst="rect">
              <a:avLst/>
            </a:prstGeom>
          </p:spPr>
        </p:pic>
        <p:sp>
          <p:nvSpPr>
            <p:cNvPr id="10" name="文本框 9">
              <a:extLst>
                <a:ext uri="{FF2B5EF4-FFF2-40B4-BE49-F238E27FC236}">
                  <a16:creationId xmlns:a16="http://schemas.microsoft.com/office/drawing/2014/main" id="{00A08CCB-B1EC-456E-9C7C-0A33AA861227}"/>
                </a:ext>
              </a:extLst>
            </p:cNvPr>
            <p:cNvSpPr txBox="1"/>
            <p:nvPr/>
          </p:nvSpPr>
          <p:spPr>
            <a:xfrm>
              <a:off x="741240" y="1964159"/>
              <a:ext cx="1018227" cy="461665"/>
            </a:xfrm>
            <a:prstGeom prst="rect">
              <a:avLst/>
            </a:prstGeom>
            <a:noFill/>
          </p:spPr>
          <p:txBody>
            <a:bodyPr wrap="none" rtlCol="0">
              <a:spAutoFit/>
            </a:bodyPr>
            <a:lstStyle/>
            <a:p>
              <a:r>
                <a:rPr lang="en-US" altLang="zh-CN" sz="2400" dirty="0">
                  <a:latin typeface="Arial Rounded MT Bold" panose="020F0704030504030204" pitchFamily="34" charset="0"/>
                </a:rPr>
                <a:t>10W+</a:t>
              </a:r>
              <a:endParaRPr lang="zh-CN" altLang="en-US" sz="2400" dirty="0">
                <a:latin typeface="Arial Rounded MT Bold" panose="020F0704030504030204" pitchFamily="34" charset="0"/>
              </a:endParaRPr>
            </a:p>
          </p:txBody>
        </p:sp>
      </p:grpSp>
      <p:grpSp>
        <p:nvGrpSpPr>
          <p:cNvPr id="36" name="组合 35">
            <a:extLst>
              <a:ext uri="{FF2B5EF4-FFF2-40B4-BE49-F238E27FC236}">
                <a16:creationId xmlns:a16="http://schemas.microsoft.com/office/drawing/2014/main" id="{4E39E780-509E-4DDB-8601-1F9288071911}"/>
              </a:ext>
            </a:extLst>
          </p:cNvPr>
          <p:cNvGrpSpPr/>
          <p:nvPr/>
        </p:nvGrpSpPr>
        <p:grpSpPr>
          <a:xfrm>
            <a:off x="5131638" y="4077454"/>
            <a:ext cx="1598340" cy="1598340"/>
            <a:chOff x="488037" y="1375367"/>
            <a:chExt cx="1598340" cy="1598340"/>
          </a:xfrm>
        </p:grpSpPr>
        <p:pic>
          <p:nvPicPr>
            <p:cNvPr id="37" name="图片 36">
              <a:extLst>
                <a:ext uri="{FF2B5EF4-FFF2-40B4-BE49-F238E27FC236}">
                  <a16:creationId xmlns:a16="http://schemas.microsoft.com/office/drawing/2014/main" id="{826D2250-A329-4CFA-98CD-9D4156E30C00}"/>
                </a:ext>
              </a:extLst>
            </p:cNvPr>
            <p:cNvPicPr>
              <a:picLocks noChangeAspect="1"/>
            </p:cNvPicPr>
            <p:nvPr/>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8037" y="1375367"/>
              <a:ext cx="1598340" cy="1598340"/>
            </a:xfrm>
            <a:prstGeom prst="rect">
              <a:avLst/>
            </a:prstGeom>
          </p:spPr>
        </p:pic>
        <p:sp>
          <p:nvSpPr>
            <p:cNvPr id="38" name="文本框 37">
              <a:extLst>
                <a:ext uri="{FF2B5EF4-FFF2-40B4-BE49-F238E27FC236}">
                  <a16:creationId xmlns:a16="http://schemas.microsoft.com/office/drawing/2014/main" id="{93F79D38-63F7-4FC4-8D1D-7F1CB6211991}"/>
                </a:ext>
              </a:extLst>
            </p:cNvPr>
            <p:cNvSpPr txBox="1"/>
            <p:nvPr/>
          </p:nvSpPr>
          <p:spPr>
            <a:xfrm>
              <a:off x="686722" y="1980706"/>
              <a:ext cx="1200970" cy="461665"/>
            </a:xfrm>
            <a:prstGeom prst="rect">
              <a:avLst/>
            </a:prstGeom>
            <a:noFill/>
          </p:spPr>
          <p:txBody>
            <a:bodyPr wrap="none" rtlCol="0">
              <a:spAutoFit/>
            </a:bodyPr>
            <a:lstStyle/>
            <a:p>
              <a:r>
                <a:rPr lang="en-US" altLang="zh-CN" sz="2400" dirty="0">
                  <a:latin typeface="Arial Rounded MT Bold" panose="020F0704030504030204" pitchFamily="34" charset="0"/>
                </a:rPr>
                <a:t>318W+</a:t>
              </a:r>
              <a:endParaRPr lang="zh-CN" altLang="en-US" sz="2400" dirty="0">
                <a:latin typeface="Arial Rounded MT Bold" panose="020F0704030504030204" pitchFamily="34" charset="0"/>
              </a:endParaRPr>
            </a:p>
          </p:txBody>
        </p:sp>
      </p:grpSp>
      <p:pic>
        <p:nvPicPr>
          <p:cNvPr id="35" name="图片 34">
            <a:extLst>
              <a:ext uri="{FF2B5EF4-FFF2-40B4-BE49-F238E27FC236}">
                <a16:creationId xmlns:a16="http://schemas.microsoft.com/office/drawing/2014/main" id="{E2382F71-782A-40D6-B048-92CB04D057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2746" y="0"/>
            <a:ext cx="6476844" cy="3739974"/>
          </a:xfrm>
          <a:prstGeom prst="rect">
            <a:avLst/>
          </a:prstGeom>
        </p:spPr>
      </p:pic>
      <p:graphicFrame>
        <p:nvGraphicFramePr>
          <p:cNvPr id="47" name="表格 46">
            <a:extLst>
              <a:ext uri="{FF2B5EF4-FFF2-40B4-BE49-F238E27FC236}">
                <a16:creationId xmlns:a16="http://schemas.microsoft.com/office/drawing/2014/main" id="{0BB8EC29-EA91-44F8-B669-06BE72B4C7D1}"/>
              </a:ext>
            </a:extLst>
          </p:cNvPr>
          <p:cNvGraphicFramePr>
            <a:graphicFrameLocks noGrp="1"/>
          </p:cNvGraphicFramePr>
          <p:nvPr>
            <p:extLst>
              <p:ext uri="{D42A27DB-BD31-4B8C-83A1-F6EECF244321}">
                <p14:modId xmlns:p14="http://schemas.microsoft.com/office/powerpoint/2010/main" val="608454682"/>
              </p:ext>
            </p:extLst>
          </p:nvPr>
        </p:nvGraphicFramePr>
        <p:xfrm>
          <a:off x="1267738" y="1057478"/>
          <a:ext cx="2729346" cy="4926420"/>
        </p:xfrm>
        <a:graphic>
          <a:graphicData uri="http://schemas.openxmlformats.org/drawingml/2006/table">
            <a:tbl>
              <a:tblPr firstRow="1" bandRow="1">
                <a:tableStyleId>{5C22544A-7EE6-4342-B048-85BDC9FD1C3A}</a:tableStyleId>
              </a:tblPr>
              <a:tblGrid>
                <a:gridCol w="1521003">
                  <a:extLst>
                    <a:ext uri="{9D8B030D-6E8A-4147-A177-3AD203B41FA5}">
                      <a16:colId xmlns:a16="http://schemas.microsoft.com/office/drawing/2014/main" val="20000"/>
                    </a:ext>
                  </a:extLst>
                </a:gridCol>
                <a:gridCol w="1208343">
                  <a:extLst>
                    <a:ext uri="{9D8B030D-6E8A-4147-A177-3AD203B41FA5}">
                      <a16:colId xmlns:a16="http://schemas.microsoft.com/office/drawing/2014/main" val="20001"/>
                    </a:ext>
                  </a:extLst>
                </a:gridCol>
              </a:tblGrid>
              <a:tr h="547380">
                <a:tc>
                  <a:txBody>
                    <a:bodyPr/>
                    <a:lstStyle/>
                    <a:p>
                      <a:pPr algn="ctr" fontAlgn="ctr"/>
                      <a:r>
                        <a:rPr lang="en-US" sz="1600" b="1" i="0" u="none" strike="noStrike" dirty="0">
                          <a:solidFill>
                            <a:schemeClr val="bg1"/>
                          </a:solidFill>
                          <a:effectLst/>
                          <a:latin typeface="等线" panose="02010600030101010101" pitchFamily="2" charset="-122"/>
                          <a:ea typeface="等线" panose="02010600030101010101" pitchFamily="2" charset="-122"/>
                        </a:rPr>
                        <a:t>id</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用户行为编号</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7380">
                <a:tc>
                  <a:txBody>
                    <a:bodyPr/>
                    <a:lstStyle/>
                    <a:p>
                      <a:pPr algn="ctr" fontAlgn="ctr"/>
                      <a:r>
                        <a:rPr lang="en-US" sz="1600" b="1" i="0" u="none" strike="noStrike" dirty="0" err="1">
                          <a:solidFill>
                            <a:schemeClr val="bg1"/>
                          </a:solidFill>
                          <a:effectLst/>
                          <a:latin typeface="等线" panose="02010600030101010101" pitchFamily="2" charset="-122"/>
                          <a:ea typeface="等线" panose="02010600030101010101" pitchFamily="2" charset="-122"/>
                        </a:rPr>
                        <a:t>user_id</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用户编号</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4404155"/>
                  </a:ext>
                </a:extLst>
              </a:tr>
              <a:tr h="547380">
                <a:tc>
                  <a:txBody>
                    <a:bodyPr/>
                    <a:lstStyle/>
                    <a:p>
                      <a:pPr algn="ctr" fontAlgn="ctr"/>
                      <a:r>
                        <a:rPr lang="en-US" sz="1600" b="1" i="0" u="none" strike="noStrike" dirty="0">
                          <a:solidFill>
                            <a:schemeClr val="bg1"/>
                          </a:solidFill>
                          <a:effectLst/>
                          <a:latin typeface="等线" panose="02010600030101010101" pitchFamily="2" charset="-122"/>
                          <a:ea typeface="等线" panose="02010600030101010101" pitchFamily="2" charset="-122"/>
                        </a:rPr>
                        <a:t>age</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年龄</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1410751"/>
                  </a:ext>
                </a:extLst>
              </a:tr>
              <a:tr h="547380">
                <a:tc>
                  <a:txBody>
                    <a:bodyPr/>
                    <a:lstStyle/>
                    <a:p>
                      <a:pPr algn="ctr" fontAlgn="ctr"/>
                      <a:r>
                        <a:rPr lang="en-US" sz="1600" b="1" i="0" u="none" strike="noStrike" dirty="0">
                          <a:solidFill>
                            <a:schemeClr val="bg1"/>
                          </a:solidFill>
                          <a:effectLst/>
                          <a:latin typeface="等线" panose="02010600030101010101" pitchFamily="2" charset="-122"/>
                          <a:ea typeface="等线" panose="02010600030101010101" pitchFamily="2" charset="-122"/>
                        </a:rPr>
                        <a:t>gender</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a:solidFill>
                            <a:srgbClr val="000000"/>
                          </a:solidFill>
                          <a:effectLst/>
                          <a:latin typeface="等线" panose="02010600030101010101" pitchFamily="2" charset="-122"/>
                          <a:ea typeface="等线" panose="02010600030101010101" pitchFamily="2" charset="-122"/>
                        </a:rPr>
                        <a:t>性别</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6164057"/>
                  </a:ext>
                </a:extLst>
              </a:tr>
              <a:tr h="547380">
                <a:tc>
                  <a:txBody>
                    <a:bodyPr/>
                    <a:lstStyle/>
                    <a:p>
                      <a:pPr algn="ctr" fontAlgn="ctr"/>
                      <a:r>
                        <a:rPr lang="en-US" sz="1600" b="1" i="0" u="none" strike="noStrike" dirty="0" err="1">
                          <a:solidFill>
                            <a:schemeClr val="bg1"/>
                          </a:solidFill>
                          <a:effectLst/>
                          <a:latin typeface="等线" panose="02010600030101010101" pitchFamily="2" charset="-122"/>
                          <a:ea typeface="等线" panose="02010600030101010101" pitchFamily="2" charset="-122"/>
                        </a:rPr>
                        <a:t>item_id</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商品编号</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181786"/>
                  </a:ext>
                </a:extLst>
              </a:tr>
              <a:tr h="547380">
                <a:tc>
                  <a:txBody>
                    <a:bodyPr/>
                    <a:lstStyle/>
                    <a:p>
                      <a:pPr algn="ctr" fontAlgn="ctr"/>
                      <a:r>
                        <a:rPr lang="en-US" sz="1600" b="1" i="0" u="none" strike="noStrike" dirty="0" err="1">
                          <a:solidFill>
                            <a:schemeClr val="bg1"/>
                          </a:solidFill>
                          <a:effectLst/>
                          <a:latin typeface="等线" panose="02010600030101010101" pitchFamily="2" charset="-122"/>
                          <a:ea typeface="等线" panose="02010600030101010101" pitchFamily="2" charset="-122"/>
                        </a:rPr>
                        <a:t>behavior_type</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行为类型</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47380">
                <a:tc>
                  <a:txBody>
                    <a:bodyPr/>
                    <a:lstStyle/>
                    <a:p>
                      <a:pPr algn="ctr" fontAlgn="ctr"/>
                      <a:r>
                        <a:rPr lang="en-US" sz="1600" b="1" i="0" u="none" strike="noStrike" dirty="0" err="1">
                          <a:solidFill>
                            <a:schemeClr val="bg1"/>
                          </a:solidFill>
                          <a:effectLst/>
                          <a:latin typeface="等线" panose="02010600030101010101" pitchFamily="2" charset="-122"/>
                          <a:ea typeface="等线" panose="02010600030101010101" pitchFamily="2" charset="-122"/>
                        </a:rPr>
                        <a:t>item_category</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商品类别</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47380">
                <a:tc>
                  <a:txBody>
                    <a:bodyPr/>
                    <a:lstStyle/>
                    <a:p>
                      <a:pPr algn="ctr" fontAlgn="ctr"/>
                      <a:r>
                        <a:rPr lang="en-US" sz="1600" b="1" i="0" u="none" strike="noStrike" dirty="0">
                          <a:solidFill>
                            <a:schemeClr val="bg1"/>
                          </a:solidFill>
                          <a:effectLst/>
                          <a:latin typeface="等线" panose="02010600030101010101" pitchFamily="2" charset="-122"/>
                          <a:ea typeface="等线" panose="02010600030101010101" pitchFamily="2" charset="-122"/>
                        </a:rPr>
                        <a:t>time</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行为日期</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47380">
                <a:tc>
                  <a:txBody>
                    <a:bodyPr/>
                    <a:lstStyle/>
                    <a:p>
                      <a:pPr algn="ctr" fontAlgn="ctr"/>
                      <a:r>
                        <a:rPr lang="en-US" sz="1600" b="1" i="0" u="none" strike="noStrike" dirty="0">
                          <a:solidFill>
                            <a:schemeClr val="bg1"/>
                          </a:solidFill>
                          <a:effectLst/>
                          <a:latin typeface="等线" panose="02010600030101010101" pitchFamily="2" charset="-122"/>
                          <a:ea typeface="等线" panose="02010600030101010101" pitchFamily="2" charset="-122"/>
                        </a:rPr>
                        <a:t>province</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ctr"/>
                      <a:r>
                        <a:rPr lang="zh-CN" altLang="en-US" sz="1400" b="1" i="0" u="none" strike="noStrike" dirty="0">
                          <a:solidFill>
                            <a:srgbClr val="000000"/>
                          </a:solidFill>
                          <a:effectLst/>
                          <a:latin typeface="等线" panose="02010600030101010101" pitchFamily="2" charset="-122"/>
                          <a:ea typeface="等线" panose="02010600030101010101" pitchFamily="2" charset="-122"/>
                        </a:rPr>
                        <a:t>省份</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468096"/>
                  </a:ext>
                </a:extLst>
              </a:tr>
            </a:tbl>
          </a:graphicData>
        </a:graphic>
      </p:graphicFrame>
      <p:graphicFrame>
        <p:nvGraphicFramePr>
          <p:cNvPr id="39" name="表格 38">
            <a:extLst>
              <a:ext uri="{FF2B5EF4-FFF2-40B4-BE49-F238E27FC236}">
                <a16:creationId xmlns:a16="http://schemas.microsoft.com/office/drawing/2014/main" id="{DFB4309E-B03B-4A5F-8CCE-E12415DB70B2}"/>
              </a:ext>
            </a:extLst>
          </p:cNvPr>
          <p:cNvGraphicFramePr>
            <a:graphicFrameLocks noGrp="1"/>
          </p:cNvGraphicFramePr>
          <p:nvPr>
            <p:extLst>
              <p:ext uri="{D42A27DB-BD31-4B8C-83A1-F6EECF244321}">
                <p14:modId xmlns:p14="http://schemas.microsoft.com/office/powerpoint/2010/main" val="4093972455"/>
              </p:ext>
            </p:extLst>
          </p:nvPr>
        </p:nvGraphicFramePr>
        <p:xfrm>
          <a:off x="4465727" y="4103768"/>
          <a:ext cx="2729347" cy="1383606"/>
        </p:xfrm>
        <a:graphic>
          <a:graphicData uri="http://schemas.openxmlformats.org/drawingml/2006/table">
            <a:tbl>
              <a:tblPr firstRow="1" bandRow="1">
                <a:tableStyleId>{5C22544A-7EE6-4342-B048-85BDC9FD1C3A}</a:tableStyleId>
              </a:tblPr>
              <a:tblGrid>
                <a:gridCol w="1394160">
                  <a:extLst>
                    <a:ext uri="{9D8B030D-6E8A-4147-A177-3AD203B41FA5}">
                      <a16:colId xmlns:a16="http://schemas.microsoft.com/office/drawing/2014/main" val="785197391"/>
                    </a:ext>
                  </a:extLst>
                </a:gridCol>
                <a:gridCol w="1335187">
                  <a:extLst>
                    <a:ext uri="{9D8B030D-6E8A-4147-A177-3AD203B41FA5}">
                      <a16:colId xmlns:a16="http://schemas.microsoft.com/office/drawing/2014/main" val="3934218098"/>
                    </a:ext>
                  </a:extLst>
                </a:gridCol>
              </a:tblGrid>
              <a:tr h="461202">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0</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男</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039045"/>
                  </a:ext>
                </a:extLst>
              </a:tr>
              <a:tr h="461202">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女</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476327"/>
                  </a:ext>
                </a:extLst>
              </a:tr>
              <a:tr h="461202">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未知</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102003"/>
                  </a:ext>
                </a:extLst>
              </a:tr>
            </a:tbl>
          </a:graphicData>
        </a:graphic>
      </p:graphicFrame>
      <p:sp>
        <p:nvSpPr>
          <p:cNvPr id="40" name="文本框 39">
            <a:extLst>
              <a:ext uri="{FF2B5EF4-FFF2-40B4-BE49-F238E27FC236}">
                <a16:creationId xmlns:a16="http://schemas.microsoft.com/office/drawing/2014/main" id="{FE280378-6CED-4151-8160-1F85FE923870}"/>
              </a:ext>
            </a:extLst>
          </p:cNvPr>
          <p:cNvSpPr txBox="1"/>
          <p:nvPr/>
        </p:nvSpPr>
        <p:spPr>
          <a:xfrm>
            <a:off x="5330323" y="3677882"/>
            <a:ext cx="1065356" cy="461665"/>
          </a:xfrm>
          <a:prstGeom prst="rect">
            <a:avLst/>
          </a:prstGeom>
          <a:noFill/>
        </p:spPr>
        <p:txBody>
          <a:bodyPr wrap="none" rtlCol="0">
            <a:spAutoFit/>
          </a:bodyPr>
          <a:lstStyle/>
          <a:p>
            <a:r>
              <a:rPr lang="en-US" altLang="zh-CN" sz="2400" dirty="0"/>
              <a:t>gender</a:t>
            </a:r>
            <a:endParaRPr lang="zh-CN" altLang="en-US" sz="2400" dirty="0"/>
          </a:p>
        </p:txBody>
      </p:sp>
      <p:graphicFrame>
        <p:nvGraphicFramePr>
          <p:cNvPr id="49" name="表格 48">
            <a:extLst>
              <a:ext uri="{FF2B5EF4-FFF2-40B4-BE49-F238E27FC236}">
                <a16:creationId xmlns:a16="http://schemas.microsoft.com/office/drawing/2014/main" id="{1740D308-BA36-497D-8AF3-3B3B7562D715}"/>
              </a:ext>
            </a:extLst>
          </p:cNvPr>
          <p:cNvGraphicFramePr>
            <a:graphicFrameLocks noGrp="1"/>
          </p:cNvGraphicFramePr>
          <p:nvPr>
            <p:extLst>
              <p:ext uri="{D42A27DB-BD31-4B8C-83A1-F6EECF244321}">
                <p14:modId xmlns:p14="http://schemas.microsoft.com/office/powerpoint/2010/main" val="801959389"/>
              </p:ext>
            </p:extLst>
          </p:nvPr>
        </p:nvGraphicFramePr>
        <p:xfrm>
          <a:off x="7393760" y="4102445"/>
          <a:ext cx="2931926" cy="1892668"/>
        </p:xfrm>
        <a:graphic>
          <a:graphicData uri="http://schemas.openxmlformats.org/drawingml/2006/table">
            <a:tbl>
              <a:tblPr firstRow="1" bandRow="1">
                <a:tableStyleId>{5C22544A-7EE6-4342-B048-85BDC9FD1C3A}</a:tableStyleId>
              </a:tblPr>
              <a:tblGrid>
                <a:gridCol w="1363874">
                  <a:extLst>
                    <a:ext uri="{9D8B030D-6E8A-4147-A177-3AD203B41FA5}">
                      <a16:colId xmlns:a16="http://schemas.microsoft.com/office/drawing/2014/main" val="20000"/>
                    </a:ext>
                  </a:extLst>
                </a:gridCol>
                <a:gridCol w="1568052">
                  <a:extLst>
                    <a:ext uri="{9D8B030D-6E8A-4147-A177-3AD203B41FA5}">
                      <a16:colId xmlns:a16="http://schemas.microsoft.com/office/drawing/2014/main" val="20001"/>
                    </a:ext>
                  </a:extLst>
                </a:gridCol>
              </a:tblGrid>
              <a:tr h="473167">
                <a:tc>
                  <a:txBody>
                    <a:bodyPr/>
                    <a:lstStyle/>
                    <a:p>
                      <a:pPr algn="ctr" fontAlgn="ctr"/>
                      <a:r>
                        <a:rPr lang="en-US" altLang="zh-CN" sz="2000" b="1"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2000" b="1" i="0" u="none" strike="noStrike" dirty="0">
                          <a:solidFill>
                            <a:srgbClr val="000000"/>
                          </a:solidFill>
                          <a:effectLst/>
                          <a:latin typeface="等线" panose="02010600030101010101" pitchFamily="2" charset="-122"/>
                          <a:ea typeface="等线" panose="02010600030101010101" pitchFamily="2" charset="-122"/>
                        </a:rPr>
                        <a:t>浏览商品</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3167">
                <a:tc>
                  <a:txBody>
                    <a:bodyPr/>
                    <a:lstStyle/>
                    <a:p>
                      <a:pPr algn="ctr" fontAlgn="ctr"/>
                      <a:r>
                        <a:rPr lang="en-US" altLang="zh-CN" sz="2000" b="1" i="0" u="none" strike="noStrike">
                          <a:solidFill>
                            <a:srgbClr val="000000"/>
                          </a:solidFill>
                          <a:effectLst/>
                          <a:latin typeface="等线" panose="02010600030101010101" pitchFamily="2" charset="-122"/>
                          <a:ea typeface="等线" panose="02010600030101010101" pitchFamily="2" charset="-122"/>
                        </a:rPr>
                        <a:t>2</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2000" b="1" i="0" u="none" strike="noStrike" dirty="0">
                          <a:solidFill>
                            <a:srgbClr val="000000"/>
                          </a:solidFill>
                          <a:effectLst/>
                          <a:latin typeface="等线" panose="02010600030101010101" pitchFamily="2" charset="-122"/>
                          <a:ea typeface="等线" panose="02010600030101010101" pitchFamily="2" charset="-122"/>
                        </a:rPr>
                        <a:t>收藏商品</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73167">
                <a:tc>
                  <a:txBody>
                    <a:bodyPr/>
                    <a:lstStyle/>
                    <a:p>
                      <a:pPr algn="ctr" fontAlgn="ctr"/>
                      <a:r>
                        <a:rPr lang="en-US" altLang="zh-CN" sz="2000" b="1" i="0" u="none" strike="noStrike">
                          <a:solidFill>
                            <a:srgbClr val="000000"/>
                          </a:solidFill>
                          <a:effectLst/>
                          <a:latin typeface="等线" panose="02010600030101010101" pitchFamily="2" charset="-122"/>
                          <a:ea typeface="等线" panose="02010600030101010101" pitchFamily="2" charset="-122"/>
                        </a:rPr>
                        <a:t>3</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2000" b="1" i="0" u="none" strike="noStrike" dirty="0">
                          <a:solidFill>
                            <a:srgbClr val="000000"/>
                          </a:solidFill>
                          <a:effectLst/>
                          <a:latin typeface="等线" panose="02010600030101010101" pitchFamily="2" charset="-122"/>
                          <a:ea typeface="等线" panose="02010600030101010101" pitchFamily="2" charset="-122"/>
                        </a:rPr>
                        <a:t>加购物车</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73167">
                <a:tc>
                  <a:txBody>
                    <a:bodyPr/>
                    <a:lstStyle/>
                    <a:p>
                      <a:pPr algn="ctr" fontAlgn="ctr"/>
                      <a:r>
                        <a:rPr lang="en-US" altLang="zh-CN" sz="2000" b="1" i="0" u="none" strike="noStrike">
                          <a:solidFill>
                            <a:srgbClr val="000000"/>
                          </a:solidFill>
                          <a:effectLst/>
                          <a:latin typeface="等线" panose="02010600030101010101" pitchFamily="2" charset="-122"/>
                          <a:ea typeface="等线" panose="02010600030101010101" pitchFamily="2" charset="-122"/>
                        </a:rPr>
                        <a:t>4</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2000" b="1" i="0" u="none" strike="noStrike" dirty="0">
                          <a:solidFill>
                            <a:srgbClr val="000000"/>
                          </a:solidFill>
                          <a:effectLst/>
                          <a:latin typeface="等线" panose="02010600030101010101" pitchFamily="2" charset="-122"/>
                          <a:ea typeface="等线" panose="02010600030101010101" pitchFamily="2" charset="-122"/>
                        </a:rPr>
                        <a:t>购买商品</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50" name="文本框 49">
            <a:extLst>
              <a:ext uri="{FF2B5EF4-FFF2-40B4-BE49-F238E27FC236}">
                <a16:creationId xmlns:a16="http://schemas.microsoft.com/office/drawing/2014/main" id="{160CC647-5F41-4CC3-84F5-D7D0D8B7A3A9}"/>
              </a:ext>
            </a:extLst>
          </p:cNvPr>
          <p:cNvSpPr txBox="1"/>
          <p:nvPr/>
        </p:nvSpPr>
        <p:spPr>
          <a:xfrm>
            <a:off x="7868400" y="3677881"/>
            <a:ext cx="1995739" cy="461665"/>
          </a:xfrm>
          <a:prstGeom prst="rect">
            <a:avLst/>
          </a:prstGeom>
          <a:noFill/>
        </p:spPr>
        <p:txBody>
          <a:bodyPr wrap="none" rtlCol="0">
            <a:spAutoFit/>
          </a:bodyPr>
          <a:lstStyle/>
          <a:p>
            <a:r>
              <a:rPr lang="en-US" altLang="zh-CN" sz="2400" dirty="0" err="1"/>
              <a:t>behavior_type</a:t>
            </a:r>
            <a:endParaRPr lang="zh-CN" altLang="en-US" sz="2400" dirty="0"/>
          </a:p>
        </p:txBody>
      </p:sp>
    </p:spTree>
    <p:extLst>
      <p:ext uri="{BB962C8B-B14F-4D97-AF65-F5344CB8AC3E}">
        <p14:creationId xmlns:p14="http://schemas.microsoft.com/office/powerpoint/2010/main" val="1715826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64" presetClass="path" presetSubtype="0" accel="50000" decel="50000" fill="hold" nodeType="withEffect">
                                  <p:stCondLst>
                                    <p:cond delay="0"/>
                                  </p:stCondLst>
                                  <p:childTnLst>
                                    <p:animMotion origin="layout" path="M 2.77556E-17 -1.11111E-6 L -0.00039 -0.39653 " pathEditMode="relative" rAng="0" ptsTypes="AA">
                                      <p:cBhvr>
                                        <p:cTn id="32" dur="2000" fill="hold"/>
                                        <p:tgtEl>
                                          <p:spTgt spid="31"/>
                                        </p:tgtEl>
                                        <p:attrNameLst>
                                          <p:attrName>ppt_x</p:attrName>
                                          <p:attrName>ppt_y</p:attrName>
                                        </p:attrNameLst>
                                      </p:cBhvr>
                                      <p:rCtr x="-26" y="-19838"/>
                                    </p:animMotion>
                                  </p:childTnLst>
                                </p:cTn>
                              </p:par>
                              <p:par>
                                <p:cTn id="33" presetID="64" presetClass="path" presetSubtype="0" accel="50000" decel="50000" fill="hold" nodeType="withEffect">
                                  <p:stCondLst>
                                    <p:cond delay="0"/>
                                  </p:stCondLst>
                                  <p:childTnLst>
                                    <p:animMotion origin="layout" path="M 1.66667E-6 3.7037E-7 L 0.00156 -0.37917 " pathEditMode="relative" rAng="0" ptsTypes="AA">
                                      <p:cBhvr>
                                        <p:cTn id="34" dur="2000" fill="hold"/>
                                        <p:tgtEl>
                                          <p:spTgt spid="36"/>
                                        </p:tgtEl>
                                        <p:attrNameLst>
                                          <p:attrName>ppt_x</p:attrName>
                                          <p:attrName>ppt_y</p:attrName>
                                        </p:attrNameLst>
                                      </p:cBhvr>
                                      <p:rCtr x="78" y="-18958"/>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ppt_x"/>
                                          </p:val>
                                        </p:tav>
                                        <p:tav tm="100000">
                                          <p:val>
                                            <p:strVal val="#ppt_x"/>
                                          </p:val>
                                        </p:tav>
                                      </p:tavLst>
                                    </p:anim>
                                    <p:anim calcmode="lin" valueType="num">
                                      <p:cBhvr additive="base">
                                        <p:cTn id="6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8"/>
          <p:cNvSpPr txBox="1"/>
          <p:nvPr/>
        </p:nvSpPr>
        <p:spPr>
          <a:xfrm>
            <a:off x="1389038" y="2003881"/>
            <a:ext cx="2844802" cy="430887"/>
          </a:xfrm>
          <a:prstGeom prst="rect">
            <a:avLst/>
          </a:prstGeom>
          <a:noFill/>
        </p:spPr>
        <p:txBody>
          <a:bodyPr wrap="square" lIns="0" tIns="0" rIns="0" bIns="0" rtlCol="0" anchor="ctr">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OUR HISTORY</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endParaRPr>
          </a:p>
        </p:txBody>
      </p:sp>
      <p:sp>
        <p:nvSpPr>
          <p:cNvPr id="9" name="矩形 8"/>
          <p:cNvSpPr/>
          <p:nvPr/>
        </p:nvSpPr>
        <p:spPr>
          <a:xfrm>
            <a:off x="7121818" y="548645"/>
            <a:ext cx="4522005" cy="5822950"/>
          </a:xfrm>
          <a:prstGeom prst="rect">
            <a:avLst/>
          </a:prstGeom>
          <a:pattFill prst="wdUpDiag">
            <a:fgClr>
              <a:schemeClr val="bg1">
                <a:lumMod val="50000"/>
              </a:schemeClr>
            </a:fgClr>
            <a:bgClr>
              <a:schemeClr val="bg1"/>
            </a:bgClr>
          </a:patt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12" name="TextBox 8">
            <a:extLst>
              <a:ext uri="{FF2B5EF4-FFF2-40B4-BE49-F238E27FC236}">
                <a16:creationId xmlns:a16="http://schemas.microsoft.com/office/drawing/2014/main" id="{7FCFE31D-B9B9-4546-BAD0-AA980681312A}"/>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13" name="矩形 12">
            <a:extLst>
              <a:ext uri="{FF2B5EF4-FFF2-40B4-BE49-F238E27FC236}">
                <a16:creationId xmlns:a16="http://schemas.microsoft.com/office/drawing/2014/main" id="{512FF13D-19F8-400B-A26A-A787EF7B8E0E}"/>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14" name="图片 13">
            <a:extLst>
              <a:ext uri="{FF2B5EF4-FFF2-40B4-BE49-F238E27FC236}">
                <a16:creationId xmlns:a16="http://schemas.microsoft.com/office/drawing/2014/main" id="{C619EA10-2A5F-4AED-9B17-CC38A913A34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36462" y="1600887"/>
            <a:ext cx="752576" cy="752576"/>
          </a:xfrm>
          <a:prstGeom prst="rect">
            <a:avLst/>
          </a:prstGeom>
        </p:spPr>
      </p:pic>
      <p:sp>
        <p:nvSpPr>
          <p:cNvPr id="3" name="文本框 2">
            <a:extLst>
              <a:ext uri="{FF2B5EF4-FFF2-40B4-BE49-F238E27FC236}">
                <a16:creationId xmlns:a16="http://schemas.microsoft.com/office/drawing/2014/main" id="{7E43350B-4B9E-48E6-8514-56D6312CE8FF}"/>
              </a:ext>
            </a:extLst>
          </p:cNvPr>
          <p:cNvSpPr txBox="1"/>
          <p:nvPr/>
        </p:nvSpPr>
        <p:spPr>
          <a:xfrm>
            <a:off x="1465141" y="1475921"/>
            <a:ext cx="3062057" cy="369332"/>
          </a:xfrm>
          <a:prstGeom prst="rect">
            <a:avLst/>
          </a:prstGeom>
          <a:noFill/>
        </p:spPr>
        <p:txBody>
          <a:bodyPr wrap="none" rtlCol="0">
            <a:spAutoFit/>
          </a:bodyPr>
          <a:lstStyle/>
          <a:p>
            <a:r>
              <a:rPr lang="zh-CN" altLang="en-US" b="1" dirty="0"/>
              <a:t>用户行为数据：</a:t>
            </a:r>
            <a:r>
              <a:rPr lang="en-US" altLang="zh-CN" b="1" dirty="0"/>
              <a:t>	    3182261</a:t>
            </a:r>
          </a:p>
        </p:txBody>
      </p:sp>
      <p:sp>
        <p:nvSpPr>
          <p:cNvPr id="10" name="文本框 9">
            <a:extLst>
              <a:ext uri="{FF2B5EF4-FFF2-40B4-BE49-F238E27FC236}">
                <a16:creationId xmlns:a16="http://schemas.microsoft.com/office/drawing/2014/main" id="{A91B8FBB-45C5-47BE-A85A-AA660A669A26}"/>
              </a:ext>
            </a:extLst>
          </p:cNvPr>
          <p:cNvSpPr txBox="1"/>
          <p:nvPr/>
        </p:nvSpPr>
        <p:spPr>
          <a:xfrm>
            <a:off x="1465141" y="1779099"/>
            <a:ext cx="3114955" cy="369332"/>
          </a:xfrm>
          <a:prstGeom prst="rect">
            <a:avLst/>
          </a:prstGeom>
          <a:noFill/>
        </p:spPr>
        <p:txBody>
          <a:bodyPr wrap="none" rtlCol="0">
            <a:spAutoFit/>
          </a:bodyPr>
          <a:lstStyle/>
          <a:p>
            <a:r>
              <a:rPr lang="zh-CN" altLang="en-US" b="1" dirty="0"/>
              <a:t>用户数：</a:t>
            </a:r>
            <a:r>
              <a:rPr lang="en-US" altLang="zh-CN" b="1" dirty="0"/>
              <a:t>         	    3156958</a:t>
            </a:r>
          </a:p>
        </p:txBody>
      </p:sp>
      <p:sp>
        <p:nvSpPr>
          <p:cNvPr id="15" name="文本框 14">
            <a:extLst>
              <a:ext uri="{FF2B5EF4-FFF2-40B4-BE49-F238E27FC236}">
                <a16:creationId xmlns:a16="http://schemas.microsoft.com/office/drawing/2014/main" id="{CD453A5D-ABFC-4906-BD95-E684258E4982}"/>
              </a:ext>
            </a:extLst>
          </p:cNvPr>
          <p:cNvSpPr txBox="1"/>
          <p:nvPr/>
        </p:nvSpPr>
        <p:spPr>
          <a:xfrm>
            <a:off x="1468347" y="2139710"/>
            <a:ext cx="3058851" cy="369332"/>
          </a:xfrm>
          <a:prstGeom prst="rect">
            <a:avLst/>
          </a:prstGeom>
          <a:noFill/>
        </p:spPr>
        <p:txBody>
          <a:bodyPr wrap="none" rtlCol="0">
            <a:spAutoFit/>
          </a:bodyPr>
          <a:lstStyle/>
          <a:p>
            <a:r>
              <a:rPr lang="zh-CN" altLang="en-US" b="1" dirty="0"/>
              <a:t>重复行为的用户数：    </a:t>
            </a:r>
            <a:r>
              <a:rPr lang="en-US" altLang="zh-CN" b="1" dirty="0"/>
              <a:t>25303</a:t>
            </a:r>
          </a:p>
        </p:txBody>
      </p:sp>
      <p:pic>
        <p:nvPicPr>
          <p:cNvPr id="20" name="图片 19">
            <a:extLst>
              <a:ext uri="{FF2B5EF4-FFF2-40B4-BE49-F238E27FC236}">
                <a16:creationId xmlns:a16="http://schemas.microsoft.com/office/drawing/2014/main" id="{7902D8D1-DE63-4547-900D-9F3CA62EE43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36462" y="3029384"/>
            <a:ext cx="752576" cy="752576"/>
          </a:xfrm>
          <a:prstGeom prst="rect">
            <a:avLst/>
          </a:prstGeom>
        </p:spPr>
      </p:pic>
      <p:pic>
        <p:nvPicPr>
          <p:cNvPr id="21" name="图片 20">
            <a:extLst>
              <a:ext uri="{FF2B5EF4-FFF2-40B4-BE49-F238E27FC236}">
                <a16:creationId xmlns:a16="http://schemas.microsoft.com/office/drawing/2014/main" id="{296C24E9-0190-4853-8C46-A4C5158178FE}"/>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51610" y="4376576"/>
            <a:ext cx="752576" cy="752576"/>
          </a:xfrm>
          <a:prstGeom prst="rect">
            <a:avLst/>
          </a:prstGeom>
        </p:spPr>
      </p:pic>
      <p:cxnSp>
        <p:nvCxnSpPr>
          <p:cNvPr id="24" name="直接连接符 23">
            <a:extLst>
              <a:ext uri="{FF2B5EF4-FFF2-40B4-BE49-F238E27FC236}">
                <a16:creationId xmlns:a16="http://schemas.microsoft.com/office/drawing/2014/main" id="{56D3ACA1-2683-481A-9795-B61B4C27A46D}"/>
              </a:ext>
            </a:extLst>
          </p:cNvPr>
          <p:cNvCxnSpPr>
            <a:cxnSpLocks/>
          </p:cNvCxnSpPr>
          <p:nvPr/>
        </p:nvCxnSpPr>
        <p:spPr>
          <a:xfrm>
            <a:off x="3361386" y="1963765"/>
            <a:ext cx="154547"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F79C0C5-2BD6-4126-8FCE-2CE559B4AAE4}"/>
              </a:ext>
            </a:extLst>
          </p:cNvPr>
          <p:cNvCxnSpPr>
            <a:cxnSpLocks/>
          </p:cNvCxnSpPr>
          <p:nvPr/>
        </p:nvCxnSpPr>
        <p:spPr>
          <a:xfrm>
            <a:off x="3285364" y="2139710"/>
            <a:ext cx="1241834"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B18DE1D-AF77-4057-82BC-07502DDCA244}"/>
              </a:ext>
            </a:extLst>
          </p:cNvPr>
          <p:cNvSpPr txBox="1"/>
          <p:nvPr/>
        </p:nvSpPr>
        <p:spPr>
          <a:xfrm>
            <a:off x="1465141" y="2837762"/>
            <a:ext cx="2826415" cy="369332"/>
          </a:xfrm>
          <a:prstGeom prst="rect">
            <a:avLst/>
          </a:prstGeom>
          <a:noFill/>
        </p:spPr>
        <p:txBody>
          <a:bodyPr wrap="none" rtlCol="0">
            <a:spAutoFit/>
          </a:bodyPr>
          <a:lstStyle/>
          <a:p>
            <a:r>
              <a:rPr lang="zh-CN" altLang="en-US" b="1" dirty="0"/>
              <a:t>男性： </a:t>
            </a:r>
            <a:r>
              <a:rPr lang="en-US" altLang="zh-CN" b="1" dirty="0"/>
              <a:t>	         </a:t>
            </a:r>
            <a:r>
              <a:rPr lang="zh-CN" altLang="en-US" b="1" dirty="0"/>
              <a:t>        </a:t>
            </a:r>
            <a:r>
              <a:rPr lang="en-US" altLang="zh-CN" b="1" dirty="0"/>
              <a:t>1567076</a:t>
            </a:r>
            <a:endParaRPr lang="zh-CN" altLang="en-US" b="1" dirty="0"/>
          </a:p>
        </p:txBody>
      </p:sp>
      <p:sp>
        <p:nvSpPr>
          <p:cNvPr id="30" name="文本框 29">
            <a:extLst>
              <a:ext uri="{FF2B5EF4-FFF2-40B4-BE49-F238E27FC236}">
                <a16:creationId xmlns:a16="http://schemas.microsoft.com/office/drawing/2014/main" id="{35F9D86A-75AE-485E-8DFA-CFD6BF264D5D}"/>
              </a:ext>
            </a:extLst>
          </p:cNvPr>
          <p:cNvSpPr txBox="1"/>
          <p:nvPr/>
        </p:nvSpPr>
        <p:spPr>
          <a:xfrm>
            <a:off x="1455205" y="3221006"/>
            <a:ext cx="2850460" cy="369332"/>
          </a:xfrm>
          <a:prstGeom prst="rect">
            <a:avLst/>
          </a:prstGeom>
          <a:noFill/>
        </p:spPr>
        <p:txBody>
          <a:bodyPr wrap="none" rtlCol="0">
            <a:spAutoFit/>
          </a:bodyPr>
          <a:lstStyle/>
          <a:p>
            <a:r>
              <a:rPr lang="zh-CN" altLang="en-US" b="1" dirty="0"/>
              <a:t>女性：         </a:t>
            </a:r>
            <a:r>
              <a:rPr lang="en-US" altLang="zh-CN" b="1" dirty="0"/>
              <a:t>	1567627</a:t>
            </a:r>
            <a:endParaRPr lang="zh-CN" altLang="en-US" b="1" dirty="0"/>
          </a:p>
        </p:txBody>
      </p:sp>
      <p:sp>
        <p:nvSpPr>
          <p:cNvPr id="31" name="文本框 30">
            <a:extLst>
              <a:ext uri="{FF2B5EF4-FFF2-40B4-BE49-F238E27FC236}">
                <a16:creationId xmlns:a16="http://schemas.microsoft.com/office/drawing/2014/main" id="{F9500289-D131-4928-9FE3-7CE33DA770D5}"/>
              </a:ext>
            </a:extLst>
          </p:cNvPr>
          <p:cNvSpPr txBox="1"/>
          <p:nvPr/>
        </p:nvSpPr>
        <p:spPr>
          <a:xfrm>
            <a:off x="1453921" y="3590338"/>
            <a:ext cx="2831224" cy="369332"/>
          </a:xfrm>
          <a:prstGeom prst="rect">
            <a:avLst/>
          </a:prstGeom>
          <a:noFill/>
        </p:spPr>
        <p:txBody>
          <a:bodyPr wrap="none" rtlCol="0">
            <a:spAutoFit/>
          </a:bodyPr>
          <a:lstStyle/>
          <a:p>
            <a:r>
              <a:rPr lang="zh-CN" altLang="en-US" b="1" dirty="0"/>
              <a:t>未知性别：                 </a:t>
            </a:r>
            <a:r>
              <a:rPr lang="en-US" altLang="zh-CN" b="1" dirty="0"/>
              <a:t>34963</a:t>
            </a:r>
            <a:endParaRPr lang="zh-CN" altLang="en-US" b="1" dirty="0"/>
          </a:p>
        </p:txBody>
      </p:sp>
      <p:sp>
        <p:nvSpPr>
          <p:cNvPr id="32" name="文本框 31">
            <a:extLst>
              <a:ext uri="{FF2B5EF4-FFF2-40B4-BE49-F238E27FC236}">
                <a16:creationId xmlns:a16="http://schemas.microsoft.com/office/drawing/2014/main" id="{260B0076-5639-4393-AC71-EC43B915243E}"/>
              </a:ext>
            </a:extLst>
          </p:cNvPr>
          <p:cNvSpPr txBox="1"/>
          <p:nvPr/>
        </p:nvSpPr>
        <p:spPr>
          <a:xfrm>
            <a:off x="4371832" y="3207094"/>
            <a:ext cx="2672366" cy="369332"/>
          </a:xfrm>
          <a:prstGeom prst="rect">
            <a:avLst/>
          </a:prstGeom>
          <a:noFill/>
        </p:spPr>
        <p:txBody>
          <a:bodyPr wrap="square" rtlCol="0">
            <a:spAutoFit/>
          </a:bodyPr>
          <a:lstStyle/>
          <a:p>
            <a:r>
              <a:rPr lang="zh-CN" altLang="en-US" b="1" dirty="0">
                <a:solidFill>
                  <a:srgbClr val="C00000"/>
                </a:solidFill>
              </a:rPr>
              <a:t>男女比例无限接近</a:t>
            </a:r>
            <a:r>
              <a:rPr lang="en-US" altLang="zh-CN" b="1" dirty="0">
                <a:solidFill>
                  <a:srgbClr val="C00000"/>
                </a:solidFill>
              </a:rPr>
              <a:t>1</a:t>
            </a:r>
            <a:r>
              <a:rPr lang="zh-CN" altLang="en-US" b="1" dirty="0">
                <a:solidFill>
                  <a:srgbClr val="C00000"/>
                </a:solidFill>
              </a:rPr>
              <a:t>：</a:t>
            </a:r>
            <a:r>
              <a:rPr lang="en-US" altLang="zh-CN" b="1" dirty="0">
                <a:solidFill>
                  <a:srgbClr val="C00000"/>
                </a:solidFill>
              </a:rPr>
              <a:t>1</a:t>
            </a:r>
            <a:endParaRPr lang="zh-CN" altLang="en-US" b="1" dirty="0">
              <a:solidFill>
                <a:srgbClr val="C00000"/>
              </a:solidFill>
            </a:endParaRPr>
          </a:p>
        </p:txBody>
      </p:sp>
      <p:sp>
        <p:nvSpPr>
          <p:cNvPr id="33" name="文本框 32">
            <a:extLst>
              <a:ext uri="{FF2B5EF4-FFF2-40B4-BE49-F238E27FC236}">
                <a16:creationId xmlns:a16="http://schemas.microsoft.com/office/drawing/2014/main" id="{310FF2FF-78C2-405A-B70C-5569B068A823}"/>
              </a:ext>
            </a:extLst>
          </p:cNvPr>
          <p:cNvSpPr txBox="1"/>
          <p:nvPr/>
        </p:nvSpPr>
        <p:spPr>
          <a:xfrm>
            <a:off x="4677031" y="1904591"/>
            <a:ext cx="2672366" cy="369332"/>
          </a:xfrm>
          <a:prstGeom prst="rect">
            <a:avLst/>
          </a:prstGeom>
          <a:noFill/>
        </p:spPr>
        <p:txBody>
          <a:bodyPr wrap="square" rtlCol="0">
            <a:spAutoFit/>
          </a:bodyPr>
          <a:lstStyle/>
          <a:p>
            <a:r>
              <a:rPr lang="zh-CN" altLang="en-US" b="1" dirty="0">
                <a:solidFill>
                  <a:srgbClr val="C00000"/>
                </a:solidFill>
              </a:rPr>
              <a:t>重复行为的用户少</a:t>
            </a:r>
          </a:p>
        </p:txBody>
      </p:sp>
      <p:graphicFrame>
        <p:nvGraphicFramePr>
          <p:cNvPr id="34" name="表格 33">
            <a:extLst>
              <a:ext uri="{FF2B5EF4-FFF2-40B4-BE49-F238E27FC236}">
                <a16:creationId xmlns:a16="http://schemas.microsoft.com/office/drawing/2014/main" id="{2F87C5D4-DEA4-44A3-9CA5-BA868CB950D3}"/>
              </a:ext>
            </a:extLst>
          </p:cNvPr>
          <p:cNvGraphicFramePr>
            <a:graphicFrameLocks noGrp="1"/>
          </p:cNvGraphicFramePr>
          <p:nvPr>
            <p:extLst>
              <p:ext uri="{D42A27DB-BD31-4B8C-83A1-F6EECF244321}">
                <p14:modId xmlns:p14="http://schemas.microsoft.com/office/powerpoint/2010/main" val="1389916995"/>
              </p:ext>
            </p:extLst>
          </p:nvPr>
        </p:nvGraphicFramePr>
        <p:xfrm>
          <a:off x="1465141" y="4329002"/>
          <a:ext cx="1752600" cy="2476500"/>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201896967"/>
                    </a:ext>
                  </a:extLst>
                </a:gridCol>
                <a:gridCol w="876300">
                  <a:extLst>
                    <a:ext uri="{9D8B030D-6E8A-4147-A177-3AD203B41FA5}">
                      <a16:colId xmlns:a16="http://schemas.microsoft.com/office/drawing/2014/main" val="3917180285"/>
                    </a:ext>
                  </a:extLst>
                </a:gridCol>
              </a:tblGrid>
              <a:tr h="190500">
                <a:tc>
                  <a:txBody>
                    <a:bodyPr/>
                    <a:lstStyle/>
                    <a:p>
                      <a:pPr algn="l" fontAlgn="ctr"/>
                      <a:r>
                        <a:rPr lang="en-US" altLang="zh-CN" sz="1200" u="none" strike="noStrike">
                          <a:effectLst/>
                        </a:rPr>
                        <a:t>???</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44813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16347690"/>
                  </a:ext>
                </a:extLst>
              </a:tr>
              <a:tr h="190500">
                <a:tc>
                  <a:txBody>
                    <a:bodyPr/>
                    <a:lstStyle/>
                    <a:p>
                      <a:pPr algn="l" fontAlgn="ctr"/>
                      <a:r>
                        <a:rPr lang="en-US" altLang="zh-CN" sz="1200" u="none" strike="noStrike" dirty="0">
                          <a:effectLst/>
                        </a:rPr>
                        <a:t>0-10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747782711"/>
                  </a:ext>
                </a:extLst>
              </a:tr>
              <a:tr h="190500">
                <a:tc>
                  <a:txBody>
                    <a:bodyPr/>
                    <a:lstStyle/>
                    <a:p>
                      <a:pPr algn="l" fontAlgn="ctr"/>
                      <a:r>
                        <a:rPr lang="en-US" altLang="zh-CN" sz="1200" u="none" strike="noStrike">
                          <a:effectLst/>
                        </a:rPr>
                        <a:t>11—15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dirty="0">
                          <a:effectLst/>
                        </a:rPr>
                        <a:t>62357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173515127"/>
                  </a:ext>
                </a:extLst>
              </a:tr>
              <a:tr h="190500">
                <a:tc>
                  <a:txBody>
                    <a:bodyPr/>
                    <a:lstStyle/>
                    <a:p>
                      <a:pPr algn="l" fontAlgn="ctr"/>
                      <a:r>
                        <a:rPr lang="en-US" altLang="zh-CN" sz="1200" u="none" strike="noStrike">
                          <a:effectLst/>
                        </a:rPr>
                        <a:t>16—20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dirty="0">
                          <a:effectLst/>
                        </a:rPr>
                        <a:t>313471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159702458"/>
                  </a:ext>
                </a:extLst>
              </a:tr>
              <a:tr h="190500">
                <a:tc>
                  <a:txBody>
                    <a:bodyPr/>
                    <a:lstStyle/>
                    <a:p>
                      <a:pPr algn="l" fontAlgn="ctr"/>
                      <a:r>
                        <a:rPr lang="en-US" altLang="zh-CN" sz="1200" u="none" strike="noStrike">
                          <a:effectLst/>
                        </a:rPr>
                        <a:t>21—25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313160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80472548"/>
                  </a:ext>
                </a:extLst>
              </a:tr>
              <a:tr h="190500">
                <a:tc>
                  <a:txBody>
                    <a:bodyPr/>
                    <a:lstStyle/>
                    <a:p>
                      <a:pPr algn="l" fontAlgn="ctr"/>
                      <a:r>
                        <a:rPr lang="en-US" altLang="zh-CN" sz="1200" u="none" strike="noStrike">
                          <a:effectLst/>
                        </a:rPr>
                        <a:t>26—30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313498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085741356"/>
                  </a:ext>
                </a:extLst>
              </a:tr>
              <a:tr h="190500">
                <a:tc>
                  <a:txBody>
                    <a:bodyPr/>
                    <a:lstStyle/>
                    <a:p>
                      <a:pPr algn="l" fontAlgn="ctr"/>
                      <a:r>
                        <a:rPr lang="en-US" altLang="zh-CN" sz="1200" u="none" strike="noStrike">
                          <a:effectLst/>
                        </a:rPr>
                        <a:t>31—35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312895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79965356"/>
                  </a:ext>
                </a:extLst>
              </a:tr>
              <a:tr h="190500">
                <a:tc>
                  <a:txBody>
                    <a:bodyPr/>
                    <a:lstStyle/>
                    <a:p>
                      <a:pPr algn="l" fontAlgn="ctr"/>
                      <a:r>
                        <a:rPr lang="en-US" altLang="zh-CN" sz="1200" u="none" strike="noStrike">
                          <a:effectLst/>
                        </a:rPr>
                        <a:t>36—40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313974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210962155"/>
                  </a:ext>
                </a:extLst>
              </a:tr>
              <a:tr h="190500">
                <a:tc>
                  <a:txBody>
                    <a:bodyPr/>
                    <a:lstStyle/>
                    <a:p>
                      <a:pPr algn="l" fontAlgn="ctr"/>
                      <a:r>
                        <a:rPr lang="en-US" altLang="zh-CN" sz="1200" u="none" strike="noStrike">
                          <a:effectLst/>
                        </a:rPr>
                        <a:t>41—45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314406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956504021"/>
                  </a:ext>
                </a:extLst>
              </a:tr>
              <a:tr h="190500">
                <a:tc>
                  <a:txBody>
                    <a:bodyPr/>
                    <a:lstStyle/>
                    <a:p>
                      <a:pPr algn="l" fontAlgn="ctr"/>
                      <a:r>
                        <a:rPr lang="en-US" altLang="zh-CN" sz="1200" u="none" strike="noStrike">
                          <a:effectLst/>
                        </a:rPr>
                        <a:t>46—50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314131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273835922"/>
                  </a:ext>
                </a:extLst>
              </a:tr>
              <a:tr h="190500">
                <a:tc>
                  <a:txBody>
                    <a:bodyPr/>
                    <a:lstStyle/>
                    <a:p>
                      <a:pPr algn="l" fontAlgn="ctr"/>
                      <a:r>
                        <a:rPr lang="en-US" altLang="zh-CN" sz="1200" u="none" strike="noStrike">
                          <a:effectLst/>
                        </a:rPr>
                        <a:t>51—55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312435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176665708"/>
                  </a:ext>
                </a:extLst>
              </a:tr>
              <a:tr h="190500">
                <a:tc>
                  <a:txBody>
                    <a:bodyPr/>
                    <a:lstStyle/>
                    <a:p>
                      <a:pPr algn="l" fontAlgn="ctr"/>
                      <a:r>
                        <a:rPr lang="en-US" altLang="zh-CN" sz="1200" u="none" strike="noStrike">
                          <a:effectLst/>
                        </a:rPr>
                        <a:t>56—60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a:effectLst/>
                        </a:rPr>
                        <a:t>313961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818209683"/>
                  </a:ext>
                </a:extLst>
              </a:tr>
              <a:tr h="190500">
                <a:tc>
                  <a:txBody>
                    <a:bodyPr/>
                    <a:lstStyle/>
                    <a:p>
                      <a:pPr algn="l" fontAlgn="ctr"/>
                      <a:r>
                        <a:rPr lang="en-US" altLang="zh-CN" sz="1200" u="none" strike="noStrike">
                          <a:effectLst/>
                        </a:rPr>
                        <a:t>61—65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200" u="none" strike="noStrike" dirty="0">
                          <a:effectLst/>
                        </a:rPr>
                        <a:t>250704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542101683"/>
                  </a:ext>
                </a:extLst>
              </a:tr>
            </a:tbl>
          </a:graphicData>
        </a:graphic>
      </p:graphicFrame>
      <p:pic>
        <p:nvPicPr>
          <p:cNvPr id="36" name="图片 35">
            <a:extLst>
              <a:ext uri="{FF2B5EF4-FFF2-40B4-BE49-F238E27FC236}">
                <a16:creationId xmlns:a16="http://schemas.microsoft.com/office/drawing/2014/main" id="{59497E82-4D56-45ED-9113-72E23817A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5364" y="4449115"/>
            <a:ext cx="3689342" cy="2256261"/>
          </a:xfrm>
          <a:prstGeom prst="rect">
            <a:avLst/>
          </a:prstGeom>
        </p:spPr>
      </p:pic>
      <p:sp>
        <p:nvSpPr>
          <p:cNvPr id="2" name="文本框 1">
            <a:extLst>
              <a:ext uri="{FF2B5EF4-FFF2-40B4-BE49-F238E27FC236}">
                <a16:creationId xmlns:a16="http://schemas.microsoft.com/office/drawing/2014/main" id="{41E80453-2C57-412F-A7F6-5A0B08A48A9E}"/>
              </a:ext>
            </a:extLst>
          </p:cNvPr>
          <p:cNvSpPr txBox="1"/>
          <p:nvPr/>
        </p:nvSpPr>
        <p:spPr>
          <a:xfrm>
            <a:off x="1530962" y="4042816"/>
            <a:ext cx="162095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行为用户年龄分布</a:t>
            </a:r>
          </a:p>
        </p:txBody>
      </p:sp>
    </p:spTree>
    <p:extLst>
      <p:ext uri="{BB962C8B-B14F-4D97-AF65-F5344CB8AC3E}">
        <p14:creationId xmlns:p14="http://schemas.microsoft.com/office/powerpoint/2010/main" val="36553057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ppt_x"/>
                                          </p:val>
                                        </p:tav>
                                        <p:tav tm="100000">
                                          <p:val>
                                            <p:strVal val="#ppt_x"/>
                                          </p:val>
                                        </p:tav>
                                      </p:tavLst>
                                    </p:anim>
                                    <p:anim calcmode="lin" valueType="num">
                                      <p:cBhvr additive="base">
                                        <p:cTn id="7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0" grpId="0"/>
      <p:bldP spid="15" grpId="0"/>
      <p:bldP spid="29" grpId="0"/>
      <p:bldP spid="30" grpId="0"/>
      <p:bldP spid="31" grpId="0"/>
      <p:bldP spid="32" grpId="0"/>
      <p:bldP spid="3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709927">
            <a:off x="376016" y="20766"/>
            <a:ext cx="1298237" cy="1134750"/>
            <a:chOff x="891171" y="2107956"/>
            <a:chExt cx="2649224" cy="2315607"/>
          </a:xfrm>
        </p:grpSpPr>
        <p:sp>
          <p:nvSpPr>
            <p:cNvPr id="28" name="椭圆 2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8">
            <a:extLst>
              <a:ext uri="{FF2B5EF4-FFF2-40B4-BE49-F238E27FC236}">
                <a16:creationId xmlns:a16="http://schemas.microsoft.com/office/drawing/2014/main" id="{0F045723-20AB-4B4A-B38F-0929C9D5929C}"/>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项目成果展示及其应用</a:t>
            </a:r>
          </a:p>
        </p:txBody>
      </p:sp>
      <p:sp>
        <p:nvSpPr>
          <p:cNvPr id="25" name="矩形 24">
            <a:extLst>
              <a:ext uri="{FF2B5EF4-FFF2-40B4-BE49-F238E27FC236}">
                <a16:creationId xmlns:a16="http://schemas.microsoft.com/office/drawing/2014/main" id="{68344321-B511-431E-AE93-9E68DC853EB2}"/>
              </a:ext>
            </a:extLst>
          </p:cNvPr>
          <p:cNvSpPr/>
          <p:nvPr/>
        </p:nvSpPr>
        <p:spPr>
          <a:xfrm>
            <a:off x="768515" y="782511"/>
            <a:ext cx="2499403"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RESULTS AND ITS APPLICATION</a:t>
            </a:r>
          </a:p>
        </p:txBody>
      </p:sp>
      <p:pic>
        <p:nvPicPr>
          <p:cNvPr id="2" name="图片 1">
            <a:extLst>
              <a:ext uri="{FF2B5EF4-FFF2-40B4-BE49-F238E27FC236}">
                <a16:creationId xmlns:a16="http://schemas.microsoft.com/office/drawing/2014/main" id="{D15E778B-980C-4C44-BFF3-F5DB777844D4}"/>
              </a:ext>
            </a:extLst>
          </p:cNvPr>
          <p:cNvPicPr>
            <a:picLocks noChangeAspect="1"/>
          </p:cNvPicPr>
          <p:nvPr/>
        </p:nvPicPr>
        <p:blipFill>
          <a:blip r:embed="rId3"/>
          <a:stretch>
            <a:fillRect/>
          </a:stretch>
        </p:blipFill>
        <p:spPr>
          <a:xfrm>
            <a:off x="4507315" y="134742"/>
            <a:ext cx="4264163" cy="3690325"/>
          </a:xfrm>
          <a:prstGeom prst="rect">
            <a:avLst/>
          </a:prstGeom>
        </p:spPr>
      </p:pic>
      <p:graphicFrame>
        <p:nvGraphicFramePr>
          <p:cNvPr id="23" name="表格 22">
            <a:extLst>
              <a:ext uri="{FF2B5EF4-FFF2-40B4-BE49-F238E27FC236}">
                <a16:creationId xmlns:a16="http://schemas.microsoft.com/office/drawing/2014/main" id="{C6CEACEB-E2FF-471C-97FD-63091DA41298}"/>
              </a:ext>
            </a:extLst>
          </p:cNvPr>
          <p:cNvGraphicFramePr>
            <a:graphicFrameLocks noGrp="1"/>
          </p:cNvGraphicFramePr>
          <p:nvPr>
            <p:extLst>
              <p:ext uri="{D42A27DB-BD31-4B8C-83A1-F6EECF244321}">
                <p14:modId xmlns:p14="http://schemas.microsoft.com/office/powerpoint/2010/main" val="773214797"/>
              </p:ext>
            </p:extLst>
          </p:nvPr>
        </p:nvGraphicFramePr>
        <p:xfrm>
          <a:off x="598348" y="2366053"/>
          <a:ext cx="2553771" cy="2830095"/>
        </p:xfrm>
        <a:graphic>
          <a:graphicData uri="http://schemas.openxmlformats.org/drawingml/2006/table">
            <a:tbl>
              <a:tblPr firstRow="1" bandRow="1">
                <a:tableStyleId>{5C22544A-7EE6-4342-B048-85BDC9FD1C3A}</a:tableStyleId>
              </a:tblPr>
              <a:tblGrid>
                <a:gridCol w="931744">
                  <a:extLst>
                    <a:ext uri="{9D8B030D-6E8A-4147-A177-3AD203B41FA5}">
                      <a16:colId xmlns:a16="http://schemas.microsoft.com/office/drawing/2014/main" val="20000"/>
                    </a:ext>
                  </a:extLst>
                </a:gridCol>
                <a:gridCol w="849407">
                  <a:extLst>
                    <a:ext uri="{9D8B030D-6E8A-4147-A177-3AD203B41FA5}">
                      <a16:colId xmlns:a16="http://schemas.microsoft.com/office/drawing/2014/main" val="20001"/>
                    </a:ext>
                  </a:extLst>
                </a:gridCol>
                <a:gridCol w="772620">
                  <a:extLst>
                    <a:ext uri="{9D8B030D-6E8A-4147-A177-3AD203B41FA5}">
                      <a16:colId xmlns:a16="http://schemas.microsoft.com/office/drawing/2014/main" val="139542437"/>
                    </a:ext>
                  </a:extLst>
                </a:gridCol>
              </a:tblGrid>
              <a:tr h="512723">
                <a:tc>
                  <a:txBody>
                    <a:bodyPr/>
                    <a:lstStyle/>
                    <a:p>
                      <a:pPr algn="ctr" fontAlgn="ctr"/>
                      <a:r>
                        <a:rPr lang="en-US" sz="1050" b="1" i="0" u="none" strike="noStrike" dirty="0" err="1">
                          <a:solidFill>
                            <a:srgbClr val="000000"/>
                          </a:solidFill>
                          <a:effectLst/>
                          <a:latin typeface="等线" panose="02010600030101010101" pitchFamily="2" charset="-122"/>
                          <a:ea typeface="等线" panose="02010600030101010101" pitchFamily="2" charset="-122"/>
                        </a:rPr>
                        <a:t>behavior_type</a:t>
                      </a:r>
                      <a:endParaRPr lang="en-US" sz="105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行为类型</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统计计数</a:t>
                      </a:r>
                    </a:p>
                  </a:txBody>
                  <a:tcPr marL="4763" marR="4763" marT="4763"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79343">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1</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浏览商品</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2998564</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9343">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2</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收藏商品</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60921</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9343">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3</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加购物车</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91654</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79343">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4</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ctr"/>
                      <a:r>
                        <a:rPr lang="zh-CN" altLang="en-US" sz="1050" b="1" i="0" u="none" strike="noStrike" dirty="0">
                          <a:solidFill>
                            <a:srgbClr val="000000"/>
                          </a:solidFill>
                          <a:effectLst/>
                          <a:latin typeface="等线" panose="02010600030101010101" pitchFamily="2" charset="-122"/>
                          <a:ea typeface="等线" panose="02010600030101010101" pitchFamily="2" charset="-122"/>
                        </a:rPr>
                        <a:t>购买商品</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050" b="1" i="0" u="none" strike="noStrike" dirty="0">
                          <a:solidFill>
                            <a:srgbClr val="000000"/>
                          </a:solidFill>
                          <a:effectLst/>
                          <a:latin typeface="等线" panose="02010600030101010101" pitchFamily="2" charset="-122"/>
                          <a:ea typeface="等线" panose="02010600030101010101" pitchFamily="2" charset="-122"/>
                        </a:rPr>
                        <a:t>31122</a:t>
                      </a:r>
                    </a:p>
                  </a:txBody>
                  <a:tcPr marL="4763" marR="4763" marT="4763" marB="0" anchor="ctr">
                    <a:lnL w="12700" cmpd="sng">
                      <a:noFill/>
                    </a:lnL>
                    <a:lnR w="12700" cmpd="sng">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468096"/>
                  </a:ext>
                </a:extLst>
              </a:tr>
            </a:tbl>
          </a:graphicData>
        </a:graphic>
      </p:graphicFrame>
      <p:graphicFrame>
        <p:nvGraphicFramePr>
          <p:cNvPr id="6" name="表格 5">
            <a:extLst>
              <a:ext uri="{FF2B5EF4-FFF2-40B4-BE49-F238E27FC236}">
                <a16:creationId xmlns:a16="http://schemas.microsoft.com/office/drawing/2014/main" id="{E65B5F02-5D37-4CE3-9731-C0474BD18BA6}"/>
              </a:ext>
            </a:extLst>
          </p:cNvPr>
          <p:cNvGraphicFramePr>
            <a:graphicFrameLocks noGrp="1"/>
          </p:cNvGraphicFramePr>
          <p:nvPr>
            <p:extLst>
              <p:ext uri="{D42A27DB-BD31-4B8C-83A1-F6EECF244321}">
                <p14:modId xmlns:p14="http://schemas.microsoft.com/office/powerpoint/2010/main" val="4106378840"/>
              </p:ext>
            </p:extLst>
          </p:nvPr>
        </p:nvGraphicFramePr>
        <p:xfrm>
          <a:off x="9477858" y="330399"/>
          <a:ext cx="2188028" cy="6509580"/>
        </p:xfrm>
        <a:graphic>
          <a:graphicData uri="http://schemas.openxmlformats.org/drawingml/2006/table">
            <a:tbl>
              <a:tblPr>
                <a:tableStyleId>{5C22544A-7EE6-4342-B048-85BDC9FD1C3A}</a:tableStyleId>
              </a:tblPr>
              <a:tblGrid>
                <a:gridCol w="1037742">
                  <a:extLst>
                    <a:ext uri="{9D8B030D-6E8A-4147-A177-3AD203B41FA5}">
                      <a16:colId xmlns:a16="http://schemas.microsoft.com/office/drawing/2014/main" val="3650677544"/>
                    </a:ext>
                  </a:extLst>
                </a:gridCol>
                <a:gridCol w="1150286">
                  <a:extLst>
                    <a:ext uri="{9D8B030D-6E8A-4147-A177-3AD203B41FA5}">
                      <a16:colId xmlns:a16="http://schemas.microsoft.com/office/drawing/2014/main" val="4203550141"/>
                    </a:ext>
                  </a:extLst>
                </a:gridCol>
              </a:tblGrid>
              <a:tr h="169853">
                <a:tc>
                  <a:txBody>
                    <a:bodyPr/>
                    <a:lstStyle/>
                    <a:p>
                      <a:pPr algn="ctr" fontAlgn="ctr"/>
                      <a:r>
                        <a:rPr lang="zh-CN" altLang="en-US" sz="1200" u="none" strike="noStrike">
                          <a:effectLst/>
                        </a:rPr>
                        <a:t>省份</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zh-CN" altLang="en-US" sz="1200" u="none" strike="noStrike">
                          <a:effectLst/>
                        </a:rPr>
                        <a:t>行为数量</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774869918"/>
                  </a:ext>
                </a:extLst>
              </a:tr>
              <a:tr h="169853">
                <a:tc>
                  <a:txBody>
                    <a:bodyPr/>
                    <a:lstStyle/>
                    <a:p>
                      <a:pPr algn="ctr" fontAlgn="ctr"/>
                      <a:r>
                        <a:rPr lang="zh-CN" altLang="en-US" sz="1200" u="none" strike="noStrike" dirty="0">
                          <a:effectLst/>
                        </a:rPr>
                        <a:t>上海市</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93756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550032287"/>
                  </a:ext>
                </a:extLst>
              </a:tr>
              <a:tr h="169853">
                <a:tc>
                  <a:txBody>
                    <a:bodyPr/>
                    <a:lstStyle/>
                    <a:p>
                      <a:pPr algn="ctr" fontAlgn="ctr"/>
                      <a:r>
                        <a:rPr lang="zh-CN" altLang="en-US" sz="1200" u="none" strike="noStrike" dirty="0">
                          <a:effectLst/>
                        </a:rPr>
                        <a:t>云南</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93552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93829199"/>
                  </a:ext>
                </a:extLst>
              </a:tr>
              <a:tr h="169853">
                <a:tc>
                  <a:txBody>
                    <a:bodyPr/>
                    <a:lstStyle/>
                    <a:p>
                      <a:pPr algn="ctr" fontAlgn="ctr"/>
                      <a:r>
                        <a:rPr lang="zh-CN" altLang="en-US" sz="1200" u="none" strike="noStrike">
                          <a:effectLst/>
                        </a:rPr>
                        <a:t>内蒙古</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93933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144828502"/>
                  </a:ext>
                </a:extLst>
              </a:tr>
              <a:tr h="169853">
                <a:tc>
                  <a:txBody>
                    <a:bodyPr/>
                    <a:lstStyle/>
                    <a:p>
                      <a:pPr algn="ctr" fontAlgn="ctr"/>
                      <a:r>
                        <a:rPr lang="zh-CN" altLang="en-US" sz="1200" u="none" strike="noStrike">
                          <a:effectLst/>
                        </a:rPr>
                        <a:t>北京市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93855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595742573"/>
                  </a:ext>
                </a:extLst>
              </a:tr>
              <a:tr h="169853">
                <a:tc>
                  <a:txBody>
                    <a:bodyPr/>
                    <a:lstStyle/>
                    <a:p>
                      <a:pPr algn="ctr" fontAlgn="ctr"/>
                      <a:r>
                        <a:rPr lang="zh-CN" altLang="en-US" sz="1200" u="none" strike="noStrike">
                          <a:effectLst/>
                        </a:rPr>
                        <a:t>台湾</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93655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4125859194"/>
                  </a:ext>
                </a:extLst>
              </a:tr>
              <a:tr h="169853">
                <a:tc>
                  <a:txBody>
                    <a:bodyPr/>
                    <a:lstStyle/>
                    <a:p>
                      <a:pPr algn="ctr" fontAlgn="ctr"/>
                      <a:r>
                        <a:rPr lang="zh-CN" altLang="en-US" sz="1200" u="none" strike="noStrike">
                          <a:effectLst/>
                        </a:rPr>
                        <a:t>吉林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93773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4173582515"/>
                  </a:ext>
                </a:extLst>
              </a:tr>
              <a:tr h="169853">
                <a:tc>
                  <a:txBody>
                    <a:bodyPr/>
                    <a:lstStyle/>
                    <a:p>
                      <a:pPr algn="ctr" fontAlgn="ctr"/>
                      <a:r>
                        <a:rPr lang="zh-CN" altLang="en-US" sz="1200" u="none" strike="noStrike">
                          <a:effectLst/>
                        </a:rPr>
                        <a:t>四川</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93419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756279981"/>
                  </a:ext>
                </a:extLst>
              </a:tr>
              <a:tr h="169853">
                <a:tc>
                  <a:txBody>
                    <a:bodyPr/>
                    <a:lstStyle/>
                    <a:p>
                      <a:pPr algn="ctr" fontAlgn="ctr"/>
                      <a:r>
                        <a:rPr lang="zh-CN" altLang="en-US" sz="1200" u="none" strike="noStrike" dirty="0">
                          <a:effectLst/>
                        </a:rPr>
                        <a:t>天津市</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893385010"/>
                  </a:ext>
                </a:extLst>
              </a:tr>
              <a:tr h="169853">
                <a:tc>
                  <a:txBody>
                    <a:bodyPr/>
                    <a:lstStyle/>
                    <a:p>
                      <a:pPr algn="ctr" fontAlgn="ctr"/>
                      <a:r>
                        <a:rPr lang="zh-CN" altLang="en-US" sz="1200" u="none" strike="noStrike">
                          <a:effectLst/>
                        </a:rPr>
                        <a:t>宁夏</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dirty="0">
                          <a:effectLst/>
                        </a:rPr>
                        <a:t>94234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129146540"/>
                  </a:ext>
                </a:extLst>
              </a:tr>
              <a:tr h="169853">
                <a:tc>
                  <a:txBody>
                    <a:bodyPr/>
                    <a:lstStyle/>
                    <a:p>
                      <a:pPr algn="ctr" fontAlgn="ctr"/>
                      <a:r>
                        <a:rPr lang="zh-CN" altLang="en-US" sz="1200" u="none" strike="noStrike">
                          <a:effectLst/>
                        </a:rPr>
                        <a:t>安徽</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93708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168719278"/>
                  </a:ext>
                </a:extLst>
              </a:tr>
              <a:tr h="169853">
                <a:tc>
                  <a:txBody>
                    <a:bodyPr/>
                    <a:lstStyle/>
                    <a:p>
                      <a:pPr algn="ctr" fontAlgn="ctr"/>
                      <a:r>
                        <a:rPr lang="zh-CN" altLang="en-US" sz="1200" u="none" strike="noStrike">
                          <a:effectLst/>
                        </a:rPr>
                        <a:t>山东</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185270978"/>
                  </a:ext>
                </a:extLst>
              </a:tr>
              <a:tr h="169853">
                <a:tc>
                  <a:txBody>
                    <a:bodyPr/>
                    <a:lstStyle/>
                    <a:p>
                      <a:pPr algn="ctr" fontAlgn="ctr"/>
                      <a:r>
                        <a:rPr lang="zh-CN" altLang="en-US" sz="1200" u="none" strike="noStrike">
                          <a:effectLst/>
                        </a:rPr>
                        <a:t>山西</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93528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913653270"/>
                  </a:ext>
                </a:extLst>
              </a:tr>
              <a:tr h="169853">
                <a:tc>
                  <a:txBody>
                    <a:bodyPr/>
                    <a:lstStyle/>
                    <a:p>
                      <a:pPr algn="ctr" fontAlgn="ctr"/>
                      <a:r>
                        <a:rPr lang="zh-CN" altLang="en-US" sz="1200" u="none" strike="noStrike">
                          <a:effectLst/>
                        </a:rPr>
                        <a:t>广东</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93255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779388353"/>
                  </a:ext>
                </a:extLst>
              </a:tr>
              <a:tr h="169853">
                <a:tc>
                  <a:txBody>
                    <a:bodyPr/>
                    <a:lstStyle/>
                    <a:p>
                      <a:pPr algn="ctr" fontAlgn="ctr"/>
                      <a:r>
                        <a:rPr lang="zh-CN" altLang="en-US" sz="1200" u="none" strike="noStrike" dirty="0">
                          <a:effectLst/>
                        </a:rPr>
                        <a:t>广西</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106533823"/>
                  </a:ext>
                </a:extLst>
              </a:tr>
              <a:tr h="169853">
                <a:tc>
                  <a:txBody>
                    <a:bodyPr/>
                    <a:lstStyle/>
                    <a:p>
                      <a:pPr algn="ctr" fontAlgn="ctr"/>
                      <a:r>
                        <a:rPr lang="zh-CN" altLang="en-US" sz="1200" u="none" strike="noStrike" dirty="0">
                          <a:effectLst/>
                        </a:rPr>
                        <a:t>新疆</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93490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902802284"/>
                  </a:ext>
                </a:extLst>
              </a:tr>
              <a:tr h="169853">
                <a:tc>
                  <a:txBody>
                    <a:bodyPr/>
                    <a:lstStyle/>
                    <a:p>
                      <a:pPr algn="ctr" fontAlgn="ctr"/>
                      <a:r>
                        <a:rPr lang="zh-CN" altLang="en-US" sz="1200" u="none" strike="noStrike">
                          <a:effectLst/>
                        </a:rPr>
                        <a:t>江苏</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93200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776329840"/>
                  </a:ext>
                </a:extLst>
              </a:tr>
              <a:tr h="169853">
                <a:tc>
                  <a:txBody>
                    <a:bodyPr/>
                    <a:lstStyle/>
                    <a:p>
                      <a:pPr algn="ctr" fontAlgn="ctr"/>
                      <a:r>
                        <a:rPr lang="zh-CN" altLang="en-US" sz="1200" u="none" strike="noStrike">
                          <a:effectLst/>
                        </a:rPr>
                        <a:t>江西</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93650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103426432"/>
                  </a:ext>
                </a:extLst>
              </a:tr>
              <a:tr h="169853">
                <a:tc>
                  <a:txBody>
                    <a:bodyPr/>
                    <a:lstStyle/>
                    <a:p>
                      <a:pPr algn="ctr" fontAlgn="ctr"/>
                      <a:r>
                        <a:rPr lang="zh-CN" altLang="en-US" sz="1200" u="none" strike="noStrike">
                          <a:effectLst/>
                        </a:rPr>
                        <a:t>河北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93383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462588613"/>
                  </a:ext>
                </a:extLst>
              </a:tr>
              <a:tr h="169853">
                <a:tc>
                  <a:txBody>
                    <a:bodyPr/>
                    <a:lstStyle/>
                    <a:p>
                      <a:pPr algn="ctr" fontAlgn="ctr"/>
                      <a:r>
                        <a:rPr lang="zh-CN" altLang="en-US" sz="1200" u="none" strike="noStrike">
                          <a:effectLst/>
                        </a:rPr>
                        <a:t>河南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874701264"/>
                  </a:ext>
                </a:extLst>
              </a:tr>
              <a:tr h="169853">
                <a:tc>
                  <a:txBody>
                    <a:bodyPr/>
                    <a:lstStyle/>
                    <a:p>
                      <a:pPr algn="ctr" fontAlgn="ctr"/>
                      <a:r>
                        <a:rPr lang="zh-CN" altLang="en-US" sz="1200" u="none" strike="noStrike">
                          <a:effectLst/>
                        </a:rPr>
                        <a:t>浙江</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93635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344486141"/>
                  </a:ext>
                </a:extLst>
              </a:tr>
              <a:tr h="169853">
                <a:tc>
                  <a:txBody>
                    <a:bodyPr/>
                    <a:lstStyle/>
                    <a:p>
                      <a:pPr algn="ctr" fontAlgn="ctr"/>
                      <a:r>
                        <a:rPr lang="zh-CN" altLang="en-US" sz="1200" u="none" strike="noStrike">
                          <a:effectLst/>
                        </a:rPr>
                        <a:t>海南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93152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046120388"/>
                  </a:ext>
                </a:extLst>
              </a:tr>
              <a:tr h="169853">
                <a:tc>
                  <a:txBody>
                    <a:bodyPr/>
                    <a:lstStyle/>
                    <a:p>
                      <a:pPr algn="ctr" fontAlgn="ctr"/>
                      <a:r>
                        <a:rPr lang="zh-CN" altLang="en-US" sz="1200" u="none" strike="noStrike">
                          <a:effectLst/>
                        </a:rPr>
                        <a:t>湖北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93949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303294941"/>
                  </a:ext>
                </a:extLst>
              </a:tr>
              <a:tr h="169853">
                <a:tc>
                  <a:txBody>
                    <a:bodyPr/>
                    <a:lstStyle/>
                    <a:p>
                      <a:pPr algn="ctr" fontAlgn="ctr"/>
                      <a:r>
                        <a:rPr lang="zh-CN" altLang="en-US" sz="1200" u="none" strike="noStrike">
                          <a:effectLst/>
                        </a:rPr>
                        <a:t>湖南</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200759943"/>
                  </a:ext>
                </a:extLst>
              </a:tr>
              <a:tr h="169853">
                <a:tc>
                  <a:txBody>
                    <a:bodyPr/>
                    <a:lstStyle/>
                    <a:p>
                      <a:pPr algn="ctr" fontAlgn="ctr"/>
                      <a:r>
                        <a:rPr lang="zh-CN" altLang="en-US" sz="1200" u="none" strike="noStrike">
                          <a:effectLst/>
                        </a:rPr>
                        <a:t>澳门</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93522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734358606"/>
                  </a:ext>
                </a:extLst>
              </a:tr>
              <a:tr h="169853">
                <a:tc>
                  <a:txBody>
                    <a:bodyPr/>
                    <a:lstStyle/>
                    <a:p>
                      <a:pPr algn="ctr" fontAlgn="ctr"/>
                      <a:r>
                        <a:rPr lang="zh-CN" altLang="en-US" sz="1200" u="none" strike="noStrike">
                          <a:effectLst/>
                        </a:rPr>
                        <a:t>甘肃</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93433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3103511641"/>
                  </a:ext>
                </a:extLst>
              </a:tr>
              <a:tr h="169853">
                <a:tc>
                  <a:txBody>
                    <a:bodyPr/>
                    <a:lstStyle/>
                    <a:p>
                      <a:pPr algn="ctr" fontAlgn="ctr"/>
                      <a:r>
                        <a:rPr lang="zh-CN" altLang="en-US" sz="1200" u="none" strike="noStrike">
                          <a:effectLst/>
                        </a:rPr>
                        <a:t>福建</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94073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4234293398"/>
                  </a:ext>
                </a:extLst>
              </a:tr>
              <a:tr h="169853">
                <a:tc>
                  <a:txBody>
                    <a:bodyPr/>
                    <a:lstStyle/>
                    <a:p>
                      <a:pPr algn="ctr" fontAlgn="ctr"/>
                      <a:r>
                        <a:rPr lang="zh-CN" altLang="en-US" sz="1200" u="none" strike="noStrike">
                          <a:effectLst/>
                        </a:rPr>
                        <a:t>西藏</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93869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656179780"/>
                  </a:ext>
                </a:extLst>
              </a:tr>
              <a:tr h="169853">
                <a:tc>
                  <a:txBody>
                    <a:bodyPr/>
                    <a:lstStyle/>
                    <a:p>
                      <a:pPr algn="ctr" fontAlgn="ctr"/>
                      <a:r>
                        <a:rPr lang="zh-CN" altLang="en-US" sz="1200" u="none" strike="noStrike">
                          <a:effectLst/>
                        </a:rPr>
                        <a:t>贵州</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93528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429397019"/>
                  </a:ext>
                </a:extLst>
              </a:tr>
              <a:tr h="169853">
                <a:tc>
                  <a:txBody>
                    <a:bodyPr/>
                    <a:lstStyle/>
                    <a:p>
                      <a:pPr algn="ctr" fontAlgn="ctr"/>
                      <a:r>
                        <a:rPr lang="zh-CN" altLang="en-US" sz="1200" u="none" strike="noStrike">
                          <a:effectLst/>
                        </a:rPr>
                        <a:t>辽宁</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93666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202245009"/>
                  </a:ext>
                </a:extLst>
              </a:tr>
              <a:tr h="169853">
                <a:tc>
                  <a:txBody>
                    <a:bodyPr/>
                    <a:lstStyle/>
                    <a:p>
                      <a:pPr algn="ctr" fontAlgn="ctr"/>
                      <a:r>
                        <a:rPr lang="zh-CN" altLang="en-US" sz="1200" u="none" strike="noStrike">
                          <a:effectLst/>
                        </a:rPr>
                        <a:t>重庆市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93314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173567457"/>
                  </a:ext>
                </a:extLst>
              </a:tr>
              <a:tr h="169853">
                <a:tc>
                  <a:txBody>
                    <a:bodyPr/>
                    <a:lstStyle/>
                    <a:p>
                      <a:pPr algn="ctr" fontAlgn="ctr"/>
                      <a:r>
                        <a:rPr lang="zh-CN" altLang="en-US" sz="1200" u="none" strike="noStrike">
                          <a:effectLst/>
                        </a:rPr>
                        <a:t>陕西</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93765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522096849"/>
                  </a:ext>
                </a:extLst>
              </a:tr>
              <a:tr h="169853">
                <a:tc>
                  <a:txBody>
                    <a:bodyPr/>
                    <a:lstStyle/>
                    <a:p>
                      <a:pPr algn="ctr" fontAlgn="ctr"/>
                      <a:r>
                        <a:rPr lang="zh-CN" altLang="en-US" sz="1200" u="none" strike="noStrike">
                          <a:effectLst/>
                        </a:rPr>
                        <a:t>青海</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93703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42646771"/>
                  </a:ext>
                </a:extLst>
              </a:tr>
              <a:tr h="169853">
                <a:tc>
                  <a:txBody>
                    <a:bodyPr/>
                    <a:lstStyle/>
                    <a:p>
                      <a:pPr algn="ctr" fontAlgn="ctr"/>
                      <a:r>
                        <a:rPr lang="zh-CN" altLang="en-US" sz="1200" u="none" strike="noStrike">
                          <a:effectLst/>
                        </a:rPr>
                        <a:t>香港</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a:effectLst/>
                        </a:rPr>
                        <a:t>93420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1607189792"/>
                  </a:ext>
                </a:extLst>
              </a:tr>
              <a:tr h="169853">
                <a:tc>
                  <a:txBody>
                    <a:bodyPr/>
                    <a:lstStyle/>
                    <a:p>
                      <a:pPr algn="ctr" fontAlgn="ctr"/>
                      <a:r>
                        <a:rPr lang="zh-CN" altLang="en-US" sz="1200" u="none" strike="noStrike">
                          <a:effectLst/>
                        </a:rPr>
                        <a:t>黑龙江</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108" marR="3108" marT="3108" marB="0" anchor="ctr"/>
                </a:tc>
                <a:tc>
                  <a:txBody>
                    <a:bodyPr/>
                    <a:lstStyle/>
                    <a:p>
                      <a:pPr algn="ctr" fontAlgn="ctr"/>
                      <a:r>
                        <a:rPr lang="en-US" altLang="zh-CN" sz="1200" u="none" strike="noStrike" dirty="0">
                          <a:effectLst/>
                        </a:rPr>
                        <a:t>93315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3108" marR="3108" marT="3108" marB="0" anchor="ctr"/>
                </a:tc>
                <a:extLst>
                  <a:ext uri="{0D108BD9-81ED-4DB2-BD59-A6C34878D82A}">
                    <a16:rowId xmlns:a16="http://schemas.microsoft.com/office/drawing/2014/main" val="2164182661"/>
                  </a:ext>
                </a:extLst>
              </a:tr>
            </a:tbl>
          </a:graphicData>
        </a:graphic>
      </p:graphicFrame>
      <p:graphicFrame>
        <p:nvGraphicFramePr>
          <p:cNvPr id="27" name="图表 26">
            <a:extLst>
              <a:ext uri="{FF2B5EF4-FFF2-40B4-BE49-F238E27FC236}">
                <a16:creationId xmlns:a16="http://schemas.microsoft.com/office/drawing/2014/main" id="{DCABA31C-7935-4DE7-BEA8-4DE23791D361}"/>
              </a:ext>
            </a:extLst>
          </p:cNvPr>
          <p:cNvGraphicFramePr>
            <a:graphicFrameLocks/>
          </p:cNvGraphicFramePr>
          <p:nvPr>
            <p:extLst>
              <p:ext uri="{D42A27DB-BD31-4B8C-83A1-F6EECF244321}">
                <p14:modId xmlns:p14="http://schemas.microsoft.com/office/powerpoint/2010/main" val="1896009179"/>
              </p:ext>
            </p:extLst>
          </p:nvPr>
        </p:nvGraphicFramePr>
        <p:xfrm>
          <a:off x="4507315" y="4017801"/>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4" name="文本框 33">
            <a:extLst>
              <a:ext uri="{FF2B5EF4-FFF2-40B4-BE49-F238E27FC236}">
                <a16:creationId xmlns:a16="http://schemas.microsoft.com/office/drawing/2014/main" id="{583C4BDC-FDF2-4DDE-BFD9-EFFCB85C3E57}"/>
              </a:ext>
            </a:extLst>
          </p:cNvPr>
          <p:cNvSpPr txBox="1"/>
          <p:nvPr/>
        </p:nvSpPr>
        <p:spPr>
          <a:xfrm>
            <a:off x="413449" y="1804856"/>
            <a:ext cx="3209533" cy="400110"/>
          </a:xfrm>
          <a:prstGeom prst="rect">
            <a:avLst/>
          </a:prstGeom>
          <a:noFill/>
        </p:spPr>
        <p:txBody>
          <a:bodyPr wrap="none" rtlCol="0">
            <a:spAutoFit/>
          </a:bodyPr>
          <a:lstStyle/>
          <a:p>
            <a:r>
              <a:rPr lang="en-US" altLang="zh-CN" sz="2000" b="1" dirty="0"/>
              <a:t>2014.11/12</a:t>
            </a:r>
            <a:r>
              <a:rPr lang="zh-CN" altLang="en-US" sz="2000" b="1" dirty="0"/>
              <a:t>月</a:t>
            </a:r>
            <a:r>
              <a:rPr lang="zh-CN" altLang="en-US" sz="2000" b="1" dirty="0">
                <a:solidFill>
                  <a:srgbClr val="C00000"/>
                </a:solidFill>
              </a:rPr>
              <a:t>行为类型</a:t>
            </a:r>
            <a:r>
              <a:rPr lang="zh-CN" altLang="en-US" sz="2000" b="1" dirty="0"/>
              <a:t>统计</a:t>
            </a:r>
          </a:p>
        </p:txBody>
      </p:sp>
      <p:sp>
        <p:nvSpPr>
          <p:cNvPr id="41" name="文本框 40">
            <a:extLst>
              <a:ext uri="{FF2B5EF4-FFF2-40B4-BE49-F238E27FC236}">
                <a16:creationId xmlns:a16="http://schemas.microsoft.com/office/drawing/2014/main" id="{5C040551-0342-464E-A10A-C9BF67ACE1A5}"/>
              </a:ext>
            </a:extLst>
          </p:cNvPr>
          <p:cNvSpPr txBox="1"/>
          <p:nvPr/>
        </p:nvSpPr>
        <p:spPr>
          <a:xfrm>
            <a:off x="9079315" y="-43684"/>
            <a:ext cx="3209533" cy="400110"/>
          </a:xfrm>
          <a:prstGeom prst="rect">
            <a:avLst/>
          </a:prstGeom>
          <a:noFill/>
        </p:spPr>
        <p:txBody>
          <a:bodyPr wrap="none" rtlCol="0">
            <a:spAutoFit/>
          </a:bodyPr>
          <a:lstStyle/>
          <a:p>
            <a:r>
              <a:rPr lang="en-US" altLang="zh-CN" sz="2000" b="1" dirty="0"/>
              <a:t>2014.11/12</a:t>
            </a:r>
            <a:r>
              <a:rPr lang="zh-CN" altLang="en-US" sz="2000" b="1" dirty="0"/>
              <a:t>月</a:t>
            </a:r>
            <a:r>
              <a:rPr lang="zh-CN" altLang="en-US" sz="2000" b="1" dirty="0">
                <a:solidFill>
                  <a:srgbClr val="C00000"/>
                </a:solidFill>
              </a:rPr>
              <a:t>省份分类</a:t>
            </a:r>
            <a:r>
              <a:rPr lang="zh-CN" altLang="en-US" sz="2000" b="1" dirty="0"/>
              <a:t>统计</a:t>
            </a:r>
          </a:p>
        </p:txBody>
      </p:sp>
    </p:spTree>
    <p:extLst>
      <p:ext uri="{BB962C8B-B14F-4D97-AF65-F5344CB8AC3E}">
        <p14:creationId xmlns:p14="http://schemas.microsoft.com/office/powerpoint/2010/main" val="2530168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34"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p:cNvSpPr txBox="1"/>
          <p:nvPr/>
        </p:nvSpPr>
        <p:spPr>
          <a:xfrm>
            <a:off x="3680161" y="3712504"/>
            <a:ext cx="7507134" cy="830997"/>
          </a:xfrm>
          <a:prstGeom prst="rect">
            <a:avLst/>
          </a:prstGeom>
          <a:noFill/>
        </p:spPr>
        <p:txBody>
          <a:bodyPr wrap="square" lIns="0" tIns="0" rIns="0" bIns="0" rtlCol="0" anchor="ctr">
            <a:spAutoFit/>
          </a:bodyPr>
          <a:lstStyle/>
          <a:p>
            <a:r>
              <a:rPr lang="zh-CN" altLang="en-US" sz="5400" b="1" spc="200" dirty="0">
                <a:solidFill>
                  <a:schemeClr val="bg2">
                    <a:lumMod val="25000"/>
                  </a:schemeClr>
                </a:solidFill>
                <a:latin typeface="思源黑体 CN Bold" panose="020B0800000000000000" pitchFamily="34" charset="-122"/>
                <a:ea typeface="思源黑体 CN Bold" panose="020B0800000000000000" pitchFamily="34" charset="-122"/>
                <a:sym typeface="Arial" panose="020B0604020202020204" pitchFamily="34" charset="0"/>
              </a:rPr>
              <a:t>答辩总结与小组分工</a:t>
            </a:r>
          </a:p>
        </p:txBody>
      </p:sp>
      <p:sp>
        <p:nvSpPr>
          <p:cNvPr id="22" name="TextBox 8"/>
          <p:cNvSpPr txBox="1"/>
          <p:nvPr/>
        </p:nvSpPr>
        <p:spPr>
          <a:xfrm>
            <a:off x="4300647" y="2664381"/>
            <a:ext cx="7507134" cy="738664"/>
          </a:xfrm>
          <a:prstGeom prst="rect">
            <a:avLst/>
          </a:prstGeom>
          <a:noFill/>
        </p:spPr>
        <p:txBody>
          <a:bodyPr wrap="square" lIns="0" tIns="0" rIns="0" bIns="0" rtlCol="0" anchor="ctr">
            <a:spAutoFit/>
          </a:bodyPr>
          <a:lstStyle/>
          <a:p>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Wingdings" panose="05000000000000000000" pitchFamily="2" charset="2"/>
              </a:rPr>
              <a:t></a:t>
            </a:r>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Part 4</a:t>
            </a:r>
            <a:endParaRPr lang="zh-CN" altLang="en-US"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 name="椭圆 3"/>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01875" y="5927062"/>
            <a:ext cx="663277" cy="66327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072058" y="192571"/>
            <a:ext cx="1149160" cy="1149160"/>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3274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rot="1709927">
            <a:off x="376016" y="20766"/>
            <a:ext cx="1298237" cy="1134750"/>
            <a:chOff x="891171" y="2107956"/>
            <a:chExt cx="2649224" cy="2315607"/>
          </a:xfrm>
        </p:grpSpPr>
        <p:sp>
          <p:nvSpPr>
            <p:cNvPr id="42" name="椭圆 4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8">
            <a:extLst>
              <a:ext uri="{FF2B5EF4-FFF2-40B4-BE49-F238E27FC236}">
                <a16:creationId xmlns:a16="http://schemas.microsoft.com/office/drawing/2014/main" id="{EBA237D6-949A-49C8-A120-3C33000B0035}"/>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总结与小组分工</a:t>
            </a:r>
          </a:p>
        </p:txBody>
      </p:sp>
      <p:sp>
        <p:nvSpPr>
          <p:cNvPr id="35" name="矩形 34">
            <a:extLst>
              <a:ext uri="{FF2B5EF4-FFF2-40B4-BE49-F238E27FC236}">
                <a16:creationId xmlns:a16="http://schemas.microsoft.com/office/drawing/2014/main" id="{A1527232-FEAC-4140-AAF4-09D83A974EC7}"/>
              </a:ext>
            </a:extLst>
          </p:cNvPr>
          <p:cNvSpPr/>
          <p:nvPr/>
        </p:nvSpPr>
        <p:spPr>
          <a:xfrm>
            <a:off x="820032" y="764089"/>
            <a:ext cx="1011816"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The SUMMARY</a:t>
            </a:r>
          </a:p>
        </p:txBody>
      </p:sp>
      <p:sp>
        <p:nvSpPr>
          <p:cNvPr id="78" name="矩形 77">
            <a:extLst>
              <a:ext uri="{FF2B5EF4-FFF2-40B4-BE49-F238E27FC236}">
                <a16:creationId xmlns:a16="http://schemas.microsoft.com/office/drawing/2014/main" id="{449BF6EF-9DE3-427E-AB1C-0049AB3C32FD}"/>
              </a:ext>
            </a:extLst>
          </p:cNvPr>
          <p:cNvSpPr/>
          <p:nvPr/>
        </p:nvSpPr>
        <p:spPr>
          <a:xfrm>
            <a:off x="175278" y="183420"/>
            <a:ext cx="11858879" cy="646231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6617A88-1639-4D4C-8270-D4B66210F1DA}"/>
              </a:ext>
            </a:extLst>
          </p:cNvPr>
          <p:cNvSpPr txBox="1"/>
          <p:nvPr/>
        </p:nvSpPr>
        <p:spPr>
          <a:xfrm>
            <a:off x="1450849" y="1179418"/>
            <a:ext cx="2249334" cy="400110"/>
          </a:xfrm>
          <a:prstGeom prst="rect">
            <a:avLst/>
          </a:prstGeom>
          <a:noFill/>
        </p:spPr>
        <p:txBody>
          <a:bodyPr wrap="none" rtlCol="0">
            <a:spAutoFit/>
          </a:bodyPr>
          <a:lstStyle/>
          <a:p>
            <a:r>
              <a:rPr lang="zh-CN" altLang="en-US" sz="2000" b="1" dirty="0"/>
              <a:t>摩拜单车项目分工</a:t>
            </a:r>
          </a:p>
        </p:txBody>
      </p:sp>
      <p:sp>
        <p:nvSpPr>
          <p:cNvPr id="3" name="文本框 2">
            <a:extLst>
              <a:ext uri="{FF2B5EF4-FFF2-40B4-BE49-F238E27FC236}">
                <a16:creationId xmlns:a16="http://schemas.microsoft.com/office/drawing/2014/main" id="{DB77AD53-0692-469B-8F49-A09E4983FA39}"/>
              </a:ext>
            </a:extLst>
          </p:cNvPr>
          <p:cNvSpPr txBox="1"/>
          <p:nvPr/>
        </p:nvSpPr>
        <p:spPr>
          <a:xfrm>
            <a:off x="598348" y="1827373"/>
            <a:ext cx="1107996" cy="4154984"/>
          </a:xfrm>
          <a:prstGeom prst="rect">
            <a:avLst/>
          </a:prstGeom>
          <a:noFill/>
        </p:spPr>
        <p:txBody>
          <a:bodyPr wrap="none" rtlCol="0">
            <a:spAutoFit/>
          </a:bodyPr>
          <a:lstStyle/>
          <a:p>
            <a:r>
              <a:rPr lang="zh-CN" altLang="en-US" sz="2400" dirty="0"/>
              <a:t>蔡邱缘</a:t>
            </a:r>
            <a:endParaRPr lang="en-US" altLang="zh-CN" sz="2400" dirty="0"/>
          </a:p>
          <a:p>
            <a:endParaRPr lang="en-US" altLang="zh-CN" sz="2400" dirty="0"/>
          </a:p>
          <a:p>
            <a:r>
              <a:rPr lang="zh-CN" altLang="en-US" sz="2400" dirty="0"/>
              <a:t>徐浩然</a:t>
            </a:r>
            <a:endParaRPr lang="en-US" altLang="zh-CN" sz="2400" dirty="0"/>
          </a:p>
          <a:p>
            <a:endParaRPr lang="en-US" altLang="zh-CN" sz="2400" dirty="0"/>
          </a:p>
          <a:p>
            <a:r>
              <a:rPr lang="zh-CN" altLang="en-US" sz="2400" dirty="0"/>
              <a:t>包简嘉</a:t>
            </a:r>
            <a:endParaRPr lang="en-US" altLang="zh-CN" sz="2400" dirty="0"/>
          </a:p>
          <a:p>
            <a:endParaRPr lang="en-US" altLang="zh-CN" sz="2400" dirty="0"/>
          </a:p>
          <a:p>
            <a:r>
              <a:rPr lang="zh-CN" altLang="en-US" sz="2400" dirty="0"/>
              <a:t>金琳</a:t>
            </a:r>
            <a:endParaRPr lang="en-US" altLang="zh-CN" sz="2400" dirty="0"/>
          </a:p>
          <a:p>
            <a:endParaRPr lang="en-US" altLang="zh-CN" sz="2400" dirty="0"/>
          </a:p>
          <a:p>
            <a:r>
              <a:rPr lang="zh-CN" altLang="en-US" sz="2400" dirty="0"/>
              <a:t>徐周蓉</a:t>
            </a:r>
            <a:endParaRPr lang="en-US" altLang="zh-CN" sz="2400" dirty="0"/>
          </a:p>
          <a:p>
            <a:endParaRPr lang="en-US" altLang="zh-CN" sz="2400" dirty="0"/>
          </a:p>
          <a:p>
            <a:r>
              <a:rPr lang="zh-CN" altLang="en-US" sz="2400" dirty="0"/>
              <a:t>郑纪翔</a:t>
            </a:r>
          </a:p>
        </p:txBody>
      </p:sp>
      <p:sp>
        <p:nvSpPr>
          <p:cNvPr id="22" name="文本框 21">
            <a:extLst>
              <a:ext uri="{FF2B5EF4-FFF2-40B4-BE49-F238E27FC236}">
                <a16:creationId xmlns:a16="http://schemas.microsoft.com/office/drawing/2014/main" id="{BEE81280-E5A7-4204-923E-A70A058A2CA3}"/>
              </a:ext>
            </a:extLst>
          </p:cNvPr>
          <p:cNvSpPr txBox="1"/>
          <p:nvPr/>
        </p:nvSpPr>
        <p:spPr>
          <a:xfrm>
            <a:off x="3014976" y="1834562"/>
            <a:ext cx="2031325" cy="4154984"/>
          </a:xfrm>
          <a:prstGeom prst="rect">
            <a:avLst/>
          </a:prstGeom>
          <a:noFill/>
        </p:spPr>
        <p:txBody>
          <a:bodyPr wrap="none" rtlCol="0">
            <a:spAutoFit/>
          </a:bodyPr>
          <a:lstStyle/>
          <a:p>
            <a:r>
              <a:rPr lang="zh-CN" altLang="en-US" sz="2400" dirty="0"/>
              <a:t>大数据分析</a:t>
            </a:r>
            <a:endParaRPr lang="en-US" altLang="zh-CN" sz="2400" dirty="0"/>
          </a:p>
          <a:p>
            <a:endParaRPr lang="en-US" altLang="zh-CN" sz="2400" dirty="0"/>
          </a:p>
          <a:p>
            <a:r>
              <a:rPr lang="en-US" altLang="zh-CN" sz="2400" dirty="0"/>
              <a:t>PPT</a:t>
            </a:r>
            <a:r>
              <a:rPr lang="zh-CN" altLang="en-US" sz="2400" dirty="0"/>
              <a:t>制作</a:t>
            </a:r>
            <a:endParaRPr lang="en-US" altLang="zh-CN" sz="2400" dirty="0"/>
          </a:p>
          <a:p>
            <a:endParaRPr lang="en-US" altLang="zh-CN" sz="2400" dirty="0"/>
          </a:p>
          <a:p>
            <a:r>
              <a:rPr lang="zh-CN" altLang="en-US" sz="2400" dirty="0"/>
              <a:t>单车轨迹处理</a:t>
            </a:r>
            <a:endParaRPr lang="en-US" altLang="zh-CN" sz="2400" dirty="0"/>
          </a:p>
          <a:p>
            <a:endParaRPr lang="en-US" altLang="zh-CN" sz="2400" dirty="0"/>
          </a:p>
          <a:p>
            <a:r>
              <a:rPr lang="zh-CN" altLang="en-US" sz="2400" dirty="0"/>
              <a:t>可视化处理</a:t>
            </a:r>
            <a:endParaRPr lang="en-US" altLang="zh-CN" sz="2400" dirty="0"/>
          </a:p>
          <a:p>
            <a:endParaRPr lang="en-US" altLang="zh-CN" sz="2400" dirty="0"/>
          </a:p>
          <a:p>
            <a:r>
              <a:rPr lang="zh-CN" altLang="en-US" sz="2400" dirty="0"/>
              <a:t>项目报告书</a:t>
            </a:r>
            <a:endParaRPr lang="en-US" altLang="zh-CN" sz="2400" dirty="0"/>
          </a:p>
          <a:p>
            <a:endParaRPr lang="en-US" altLang="zh-CN" sz="2400" dirty="0"/>
          </a:p>
          <a:p>
            <a:r>
              <a:rPr lang="zh-CN" altLang="en-US" sz="2400" dirty="0"/>
              <a:t>收集资料</a:t>
            </a:r>
          </a:p>
        </p:txBody>
      </p:sp>
      <p:sp>
        <p:nvSpPr>
          <p:cNvPr id="23" name="文本框 22">
            <a:extLst>
              <a:ext uri="{FF2B5EF4-FFF2-40B4-BE49-F238E27FC236}">
                <a16:creationId xmlns:a16="http://schemas.microsoft.com/office/drawing/2014/main" id="{D428784E-E7F0-4F57-9378-533EBD66AC34}"/>
              </a:ext>
            </a:extLst>
          </p:cNvPr>
          <p:cNvSpPr txBox="1"/>
          <p:nvPr/>
        </p:nvSpPr>
        <p:spPr>
          <a:xfrm>
            <a:off x="7980604" y="1174080"/>
            <a:ext cx="2249334" cy="400110"/>
          </a:xfrm>
          <a:prstGeom prst="rect">
            <a:avLst/>
          </a:prstGeom>
          <a:noFill/>
        </p:spPr>
        <p:txBody>
          <a:bodyPr wrap="none" rtlCol="0">
            <a:spAutoFit/>
          </a:bodyPr>
          <a:lstStyle/>
          <a:p>
            <a:r>
              <a:rPr lang="zh-CN" altLang="en-US" sz="2000" b="1" dirty="0"/>
              <a:t>淘宝数据项目分工</a:t>
            </a:r>
          </a:p>
        </p:txBody>
      </p:sp>
      <p:sp>
        <p:nvSpPr>
          <p:cNvPr id="24" name="文本框 23">
            <a:extLst>
              <a:ext uri="{FF2B5EF4-FFF2-40B4-BE49-F238E27FC236}">
                <a16:creationId xmlns:a16="http://schemas.microsoft.com/office/drawing/2014/main" id="{B96CB24C-A005-410B-AC4A-D93787BD1120}"/>
              </a:ext>
            </a:extLst>
          </p:cNvPr>
          <p:cNvSpPr txBox="1"/>
          <p:nvPr/>
        </p:nvSpPr>
        <p:spPr>
          <a:xfrm>
            <a:off x="7145701" y="1788021"/>
            <a:ext cx="1107996" cy="4154984"/>
          </a:xfrm>
          <a:prstGeom prst="rect">
            <a:avLst/>
          </a:prstGeom>
          <a:noFill/>
        </p:spPr>
        <p:txBody>
          <a:bodyPr wrap="none" rtlCol="0">
            <a:spAutoFit/>
          </a:bodyPr>
          <a:lstStyle/>
          <a:p>
            <a:r>
              <a:rPr lang="zh-CN" altLang="en-US" sz="2400" dirty="0"/>
              <a:t>蔡邱缘</a:t>
            </a:r>
            <a:endParaRPr lang="en-US" altLang="zh-CN" sz="2400" dirty="0"/>
          </a:p>
          <a:p>
            <a:endParaRPr lang="en-US" altLang="zh-CN" sz="2400" dirty="0"/>
          </a:p>
          <a:p>
            <a:r>
              <a:rPr lang="zh-CN" altLang="en-US" sz="2400" dirty="0"/>
              <a:t>徐浩然</a:t>
            </a:r>
            <a:endParaRPr lang="en-US" altLang="zh-CN" sz="2400" dirty="0"/>
          </a:p>
          <a:p>
            <a:endParaRPr lang="en-US" altLang="zh-CN" sz="2400" dirty="0"/>
          </a:p>
          <a:p>
            <a:r>
              <a:rPr lang="zh-CN" altLang="en-US" sz="2400" dirty="0"/>
              <a:t>包简嘉</a:t>
            </a:r>
            <a:endParaRPr lang="en-US" altLang="zh-CN" sz="2400" dirty="0"/>
          </a:p>
          <a:p>
            <a:endParaRPr lang="en-US" altLang="zh-CN" sz="2400" dirty="0"/>
          </a:p>
          <a:p>
            <a:r>
              <a:rPr lang="zh-CN" altLang="en-US" sz="2400" dirty="0"/>
              <a:t>金琳</a:t>
            </a:r>
            <a:endParaRPr lang="en-US" altLang="zh-CN" sz="2400" dirty="0"/>
          </a:p>
          <a:p>
            <a:endParaRPr lang="en-US" altLang="zh-CN" sz="2400" dirty="0"/>
          </a:p>
          <a:p>
            <a:r>
              <a:rPr lang="zh-CN" altLang="en-US" sz="2400" dirty="0"/>
              <a:t>徐周蓉</a:t>
            </a:r>
            <a:endParaRPr lang="en-US" altLang="zh-CN" sz="2400" dirty="0"/>
          </a:p>
          <a:p>
            <a:endParaRPr lang="en-US" altLang="zh-CN" sz="2400" dirty="0"/>
          </a:p>
          <a:p>
            <a:r>
              <a:rPr lang="zh-CN" altLang="en-US" sz="2400" dirty="0"/>
              <a:t>郑纪翔</a:t>
            </a:r>
          </a:p>
        </p:txBody>
      </p:sp>
      <p:sp>
        <p:nvSpPr>
          <p:cNvPr id="25" name="文本框 24">
            <a:extLst>
              <a:ext uri="{FF2B5EF4-FFF2-40B4-BE49-F238E27FC236}">
                <a16:creationId xmlns:a16="http://schemas.microsoft.com/office/drawing/2014/main" id="{E5D42B8A-B077-4CC1-9638-0B1142E28294}"/>
              </a:ext>
            </a:extLst>
          </p:cNvPr>
          <p:cNvSpPr txBox="1"/>
          <p:nvPr/>
        </p:nvSpPr>
        <p:spPr>
          <a:xfrm>
            <a:off x="9517048" y="2321608"/>
            <a:ext cx="1723549" cy="2677656"/>
          </a:xfrm>
          <a:prstGeom prst="rect">
            <a:avLst/>
          </a:prstGeom>
          <a:noFill/>
        </p:spPr>
        <p:txBody>
          <a:bodyPr wrap="none" rtlCol="0">
            <a:spAutoFit/>
          </a:bodyPr>
          <a:lstStyle/>
          <a:p>
            <a:r>
              <a:rPr lang="zh-CN" altLang="en-US" sz="2400" dirty="0"/>
              <a:t>大数据分析</a:t>
            </a:r>
            <a:endParaRPr lang="en-US" altLang="zh-CN" sz="2400" dirty="0"/>
          </a:p>
          <a:p>
            <a:endParaRPr lang="en-US" altLang="zh-CN" sz="2400" dirty="0"/>
          </a:p>
          <a:p>
            <a:r>
              <a:rPr lang="en-US" altLang="zh-CN" sz="2400" dirty="0"/>
              <a:t>PPT</a:t>
            </a:r>
            <a:r>
              <a:rPr lang="zh-CN" altLang="en-US" sz="2400" dirty="0"/>
              <a:t>制作</a:t>
            </a:r>
            <a:endParaRPr lang="en-US" altLang="zh-CN" sz="2400" dirty="0"/>
          </a:p>
          <a:p>
            <a:endParaRPr lang="en-US" altLang="zh-CN" sz="2400" dirty="0"/>
          </a:p>
          <a:p>
            <a:r>
              <a:rPr lang="zh-CN" altLang="en-US" sz="2400" dirty="0"/>
              <a:t>可视化处理</a:t>
            </a:r>
            <a:endParaRPr lang="en-US" altLang="zh-CN" sz="2400" dirty="0"/>
          </a:p>
          <a:p>
            <a:endParaRPr lang="en-US" altLang="zh-CN" sz="2400" dirty="0"/>
          </a:p>
          <a:p>
            <a:r>
              <a:rPr lang="zh-CN" altLang="en-US" sz="2400" dirty="0"/>
              <a:t>收集资料</a:t>
            </a:r>
          </a:p>
        </p:txBody>
      </p:sp>
      <p:cxnSp>
        <p:nvCxnSpPr>
          <p:cNvPr id="5" name="直接箭头连接符 4">
            <a:extLst>
              <a:ext uri="{FF2B5EF4-FFF2-40B4-BE49-F238E27FC236}">
                <a16:creationId xmlns:a16="http://schemas.microsoft.com/office/drawing/2014/main" id="{FEC4D2CF-6B05-4465-A068-F08A6B50D5DB}"/>
              </a:ext>
            </a:extLst>
          </p:cNvPr>
          <p:cNvCxnSpPr>
            <a:cxnSpLocks/>
          </p:cNvCxnSpPr>
          <p:nvPr/>
        </p:nvCxnSpPr>
        <p:spPr>
          <a:xfrm>
            <a:off x="1706344" y="2068286"/>
            <a:ext cx="1299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D85F373-C9D0-4F82-81C1-AE094FA189A5}"/>
              </a:ext>
            </a:extLst>
          </p:cNvPr>
          <p:cNvCxnSpPr>
            <a:cxnSpLocks/>
          </p:cNvCxnSpPr>
          <p:nvPr/>
        </p:nvCxnSpPr>
        <p:spPr>
          <a:xfrm>
            <a:off x="1706344" y="2068286"/>
            <a:ext cx="1299231" cy="718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4A61345-62A7-4D5B-A613-B12404253CC2}"/>
              </a:ext>
            </a:extLst>
          </p:cNvPr>
          <p:cNvCxnSpPr>
            <a:cxnSpLocks/>
          </p:cNvCxnSpPr>
          <p:nvPr/>
        </p:nvCxnSpPr>
        <p:spPr>
          <a:xfrm>
            <a:off x="1706344" y="2068286"/>
            <a:ext cx="1308632" cy="22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983B4C5-B6CA-4436-9090-1400017BD660}"/>
              </a:ext>
            </a:extLst>
          </p:cNvPr>
          <p:cNvCxnSpPr>
            <a:cxnSpLocks/>
          </p:cNvCxnSpPr>
          <p:nvPr/>
        </p:nvCxnSpPr>
        <p:spPr>
          <a:xfrm>
            <a:off x="1728985" y="2796269"/>
            <a:ext cx="1276590" cy="75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70F6C39-32A6-4323-9E9A-455303AADB53}"/>
              </a:ext>
            </a:extLst>
          </p:cNvPr>
          <p:cNvCxnSpPr>
            <a:cxnSpLocks/>
          </p:cNvCxnSpPr>
          <p:nvPr/>
        </p:nvCxnSpPr>
        <p:spPr>
          <a:xfrm>
            <a:off x="1728420" y="2810836"/>
            <a:ext cx="1277155" cy="1469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B5298BC-46E1-4B69-8D9E-CCCC4F184829}"/>
              </a:ext>
            </a:extLst>
          </p:cNvPr>
          <p:cNvCxnSpPr>
            <a:cxnSpLocks/>
          </p:cNvCxnSpPr>
          <p:nvPr/>
        </p:nvCxnSpPr>
        <p:spPr>
          <a:xfrm>
            <a:off x="1688154" y="3505199"/>
            <a:ext cx="1408832" cy="149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E0749DF-8458-4C6C-A183-AA5012020072}"/>
              </a:ext>
            </a:extLst>
          </p:cNvPr>
          <p:cNvCxnSpPr>
            <a:cxnSpLocks/>
          </p:cNvCxnSpPr>
          <p:nvPr/>
        </p:nvCxnSpPr>
        <p:spPr>
          <a:xfrm>
            <a:off x="1683704" y="3502150"/>
            <a:ext cx="1331272" cy="78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95C3519-82E4-4267-9B71-9529C1EC834C}"/>
              </a:ext>
            </a:extLst>
          </p:cNvPr>
          <p:cNvCxnSpPr>
            <a:cxnSpLocks/>
          </p:cNvCxnSpPr>
          <p:nvPr/>
        </p:nvCxnSpPr>
        <p:spPr>
          <a:xfrm>
            <a:off x="1623450" y="4273231"/>
            <a:ext cx="1473536" cy="72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04ED457-D066-4A8A-A3DC-7E7C55D97AE6}"/>
              </a:ext>
            </a:extLst>
          </p:cNvPr>
          <p:cNvCxnSpPr>
            <a:cxnSpLocks/>
          </p:cNvCxnSpPr>
          <p:nvPr/>
        </p:nvCxnSpPr>
        <p:spPr>
          <a:xfrm>
            <a:off x="1623450" y="4273231"/>
            <a:ext cx="1418052" cy="148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71A50C2-5395-4027-AFDE-57736CF24215}"/>
              </a:ext>
            </a:extLst>
          </p:cNvPr>
          <p:cNvCxnSpPr>
            <a:cxnSpLocks/>
          </p:cNvCxnSpPr>
          <p:nvPr/>
        </p:nvCxnSpPr>
        <p:spPr>
          <a:xfrm>
            <a:off x="1715745" y="4955347"/>
            <a:ext cx="1381241" cy="2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0AFA552-C407-4F76-AE7E-9A624A702DBA}"/>
              </a:ext>
            </a:extLst>
          </p:cNvPr>
          <p:cNvCxnSpPr>
            <a:cxnSpLocks/>
          </p:cNvCxnSpPr>
          <p:nvPr/>
        </p:nvCxnSpPr>
        <p:spPr>
          <a:xfrm>
            <a:off x="1703614" y="5702565"/>
            <a:ext cx="1333438" cy="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68F6B9BA-17E9-4FAF-A44B-9B49BDB6D919}"/>
              </a:ext>
            </a:extLst>
          </p:cNvPr>
          <p:cNvCxnSpPr>
            <a:cxnSpLocks/>
          </p:cNvCxnSpPr>
          <p:nvPr/>
        </p:nvCxnSpPr>
        <p:spPr>
          <a:xfrm>
            <a:off x="8217817" y="2008415"/>
            <a:ext cx="1356169" cy="1306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0D097B19-0547-4AF5-8986-2FC9C978C838}"/>
              </a:ext>
            </a:extLst>
          </p:cNvPr>
          <p:cNvCxnSpPr>
            <a:cxnSpLocks/>
          </p:cNvCxnSpPr>
          <p:nvPr/>
        </p:nvCxnSpPr>
        <p:spPr>
          <a:xfrm>
            <a:off x="8217817" y="2008415"/>
            <a:ext cx="1374109" cy="55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742AB77C-B471-46D1-9BE2-745D9974BF90}"/>
              </a:ext>
            </a:extLst>
          </p:cNvPr>
          <p:cNvCxnSpPr>
            <a:cxnSpLocks/>
          </p:cNvCxnSpPr>
          <p:nvPr/>
        </p:nvCxnSpPr>
        <p:spPr>
          <a:xfrm>
            <a:off x="8235757" y="2008415"/>
            <a:ext cx="1281291" cy="201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9F4B6BF4-61BD-45CF-8DED-81C3819301F0}"/>
              </a:ext>
            </a:extLst>
          </p:cNvPr>
          <p:cNvCxnSpPr>
            <a:cxnSpLocks/>
          </p:cNvCxnSpPr>
          <p:nvPr/>
        </p:nvCxnSpPr>
        <p:spPr>
          <a:xfrm flipV="1">
            <a:off x="8198318" y="2565858"/>
            <a:ext cx="1393608" cy="20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2F849F5B-5A53-4EC0-9073-32EBC26405BF}"/>
              </a:ext>
            </a:extLst>
          </p:cNvPr>
          <p:cNvCxnSpPr>
            <a:cxnSpLocks/>
          </p:cNvCxnSpPr>
          <p:nvPr/>
        </p:nvCxnSpPr>
        <p:spPr>
          <a:xfrm>
            <a:off x="8198318" y="2775633"/>
            <a:ext cx="1375668" cy="196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71E954A8-60B0-43F1-8FBA-F58E3F4E517A}"/>
              </a:ext>
            </a:extLst>
          </p:cNvPr>
          <p:cNvCxnSpPr>
            <a:cxnSpLocks/>
          </p:cNvCxnSpPr>
          <p:nvPr/>
        </p:nvCxnSpPr>
        <p:spPr>
          <a:xfrm>
            <a:off x="8170626" y="3469867"/>
            <a:ext cx="1421300" cy="1270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FFE7FD21-653E-4328-A9D7-6BDD50D1183F}"/>
              </a:ext>
            </a:extLst>
          </p:cNvPr>
          <p:cNvCxnSpPr>
            <a:cxnSpLocks/>
          </p:cNvCxnSpPr>
          <p:nvPr/>
        </p:nvCxnSpPr>
        <p:spPr>
          <a:xfrm flipV="1">
            <a:off x="8171402" y="2565858"/>
            <a:ext cx="1402584" cy="92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6F066E6-0567-4430-8BD7-FAB10EE8BD24}"/>
              </a:ext>
            </a:extLst>
          </p:cNvPr>
          <p:cNvCxnSpPr>
            <a:cxnSpLocks/>
          </p:cNvCxnSpPr>
          <p:nvPr/>
        </p:nvCxnSpPr>
        <p:spPr>
          <a:xfrm flipV="1">
            <a:off x="8159800" y="2556839"/>
            <a:ext cx="1414186" cy="168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E1E3E48D-D7F1-4790-B8E7-B814A9EF5026}"/>
              </a:ext>
            </a:extLst>
          </p:cNvPr>
          <p:cNvCxnSpPr>
            <a:cxnSpLocks/>
          </p:cNvCxnSpPr>
          <p:nvPr/>
        </p:nvCxnSpPr>
        <p:spPr>
          <a:xfrm flipV="1">
            <a:off x="8230792" y="4711009"/>
            <a:ext cx="1361134" cy="265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2575AC2-0B96-45EE-865D-BDED9E0493D8}"/>
              </a:ext>
            </a:extLst>
          </p:cNvPr>
          <p:cNvCxnSpPr>
            <a:cxnSpLocks/>
          </p:cNvCxnSpPr>
          <p:nvPr/>
        </p:nvCxnSpPr>
        <p:spPr>
          <a:xfrm flipV="1">
            <a:off x="8266723" y="4739738"/>
            <a:ext cx="1307263" cy="875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801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500" fill="hold"/>
                                        <p:tgtEl>
                                          <p:spTgt spid="72"/>
                                        </p:tgtEl>
                                        <p:attrNameLst>
                                          <p:attrName>ppt_x</p:attrName>
                                        </p:attrNameLst>
                                      </p:cBhvr>
                                      <p:tavLst>
                                        <p:tav tm="0">
                                          <p:val>
                                            <p:strVal val="#ppt_x"/>
                                          </p:val>
                                        </p:tav>
                                        <p:tav tm="100000">
                                          <p:val>
                                            <p:strVal val="#ppt_x"/>
                                          </p:val>
                                        </p:tav>
                                      </p:tavLst>
                                    </p:anim>
                                    <p:anim calcmode="lin" valueType="num">
                                      <p:cBhvr additive="base">
                                        <p:cTn id="78" dur="500" fill="hold"/>
                                        <p:tgtEl>
                                          <p:spTgt spid="7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additive="base">
                                        <p:cTn id="81" dur="500" fill="hold"/>
                                        <p:tgtEl>
                                          <p:spTgt spid="73"/>
                                        </p:tgtEl>
                                        <p:attrNameLst>
                                          <p:attrName>ppt_x</p:attrName>
                                        </p:attrNameLst>
                                      </p:cBhvr>
                                      <p:tavLst>
                                        <p:tav tm="0">
                                          <p:val>
                                            <p:strVal val="#ppt_x"/>
                                          </p:val>
                                        </p:tav>
                                        <p:tav tm="100000">
                                          <p:val>
                                            <p:strVal val="#ppt_x"/>
                                          </p:val>
                                        </p:tav>
                                      </p:tavLst>
                                    </p:anim>
                                    <p:anim calcmode="lin" valueType="num">
                                      <p:cBhvr additive="base">
                                        <p:cTn id="82" dur="500" fill="hold"/>
                                        <p:tgtEl>
                                          <p:spTgt spid="73"/>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anim calcmode="lin" valueType="num">
                                      <p:cBhvr additive="base">
                                        <p:cTn id="85" dur="500" fill="hold"/>
                                        <p:tgtEl>
                                          <p:spTgt spid="75"/>
                                        </p:tgtEl>
                                        <p:attrNameLst>
                                          <p:attrName>ppt_x</p:attrName>
                                        </p:attrNameLst>
                                      </p:cBhvr>
                                      <p:tavLst>
                                        <p:tav tm="0">
                                          <p:val>
                                            <p:strVal val="#ppt_x"/>
                                          </p:val>
                                        </p:tav>
                                        <p:tav tm="100000">
                                          <p:val>
                                            <p:strVal val="#ppt_x"/>
                                          </p:val>
                                        </p:tav>
                                      </p:tavLst>
                                    </p:anim>
                                    <p:anim calcmode="lin" valueType="num">
                                      <p:cBhvr additive="base">
                                        <p:cTn id="86" dur="500" fill="hold"/>
                                        <p:tgtEl>
                                          <p:spTgt spid="7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82"/>
                                        </p:tgtEl>
                                        <p:attrNameLst>
                                          <p:attrName>style.visibility</p:attrName>
                                        </p:attrNameLst>
                                      </p:cBhvr>
                                      <p:to>
                                        <p:strVal val="visible"/>
                                      </p:to>
                                    </p:set>
                                    <p:anim calcmode="lin" valueType="num">
                                      <p:cBhvr additive="base">
                                        <p:cTn id="89" dur="500" fill="hold"/>
                                        <p:tgtEl>
                                          <p:spTgt spid="82"/>
                                        </p:tgtEl>
                                        <p:attrNameLst>
                                          <p:attrName>ppt_x</p:attrName>
                                        </p:attrNameLst>
                                      </p:cBhvr>
                                      <p:tavLst>
                                        <p:tav tm="0">
                                          <p:val>
                                            <p:strVal val="#ppt_x"/>
                                          </p:val>
                                        </p:tav>
                                        <p:tav tm="100000">
                                          <p:val>
                                            <p:strVal val="#ppt_x"/>
                                          </p:val>
                                        </p:tav>
                                      </p:tavLst>
                                    </p:anim>
                                    <p:anim calcmode="lin" valueType="num">
                                      <p:cBhvr additive="base">
                                        <p:cTn id="90" dur="500" fill="hold"/>
                                        <p:tgtEl>
                                          <p:spTgt spid="8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 calcmode="lin" valueType="num">
                                      <p:cBhvr additive="base">
                                        <p:cTn id="93" dur="500" fill="hold"/>
                                        <p:tgtEl>
                                          <p:spTgt spid="88"/>
                                        </p:tgtEl>
                                        <p:attrNameLst>
                                          <p:attrName>ppt_x</p:attrName>
                                        </p:attrNameLst>
                                      </p:cBhvr>
                                      <p:tavLst>
                                        <p:tav tm="0">
                                          <p:val>
                                            <p:strVal val="#ppt_x"/>
                                          </p:val>
                                        </p:tav>
                                        <p:tav tm="100000">
                                          <p:val>
                                            <p:strVal val="#ppt_x"/>
                                          </p:val>
                                        </p:tav>
                                      </p:tavLst>
                                    </p:anim>
                                    <p:anim calcmode="lin" valueType="num">
                                      <p:cBhvr additive="base">
                                        <p:cTn id="94" dur="500" fill="hold"/>
                                        <p:tgtEl>
                                          <p:spTgt spid="8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anim calcmode="lin" valueType="num">
                                      <p:cBhvr additive="base">
                                        <p:cTn id="97" dur="500" fill="hold"/>
                                        <p:tgtEl>
                                          <p:spTgt spid="92"/>
                                        </p:tgtEl>
                                        <p:attrNameLst>
                                          <p:attrName>ppt_x</p:attrName>
                                        </p:attrNameLst>
                                      </p:cBhvr>
                                      <p:tavLst>
                                        <p:tav tm="0">
                                          <p:val>
                                            <p:strVal val="#ppt_x"/>
                                          </p:val>
                                        </p:tav>
                                        <p:tav tm="100000">
                                          <p:val>
                                            <p:strVal val="#ppt_x"/>
                                          </p:val>
                                        </p:tav>
                                      </p:tavLst>
                                    </p:anim>
                                    <p:anim calcmode="lin" valueType="num">
                                      <p:cBhvr additive="base">
                                        <p:cTn id="98" dur="500" fill="hold"/>
                                        <p:tgtEl>
                                          <p:spTgt spid="9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additive="base">
                                        <p:cTn id="101" dur="500" fill="hold"/>
                                        <p:tgtEl>
                                          <p:spTgt spid="93"/>
                                        </p:tgtEl>
                                        <p:attrNameLst>
                                          <p:attrName>ppt_x</p:attrName>
                                        </p:attrNameLst>
                                      </p:cBhvr>
                                      <p:tavLst>
                                        <p:tav tm="0">
                                          <p:val>
                                            <p:strVal val="#ppt_x"/>
                                          </p:val>
                                        </p:tav>
                                        <p:tav tm="100000">
                                          <p:val>
                                            <p:strVal val="#ppt_x"/>
                                          </p:val>
                                        </p:tav>
                                      </p:tavLst>
                                    </p:anim>
                                    <p:anim calcmode="lin" valueType="num">
                                      <p:cBhvr additive="base">
                                        <p:cTn id="102" dur="500" fill="hold"/>
                                        <p:tgtEl>
                                          <p:spTgt spid="9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anim calcmode="lin" valueType="num">
                                      <p:cBhvr additive="base">
                                        <p:cTn id="105" dur="500" fill="hold"/>
                                        <p:tgtEl>
                                          <p:spTgt spid="95"/>
                                        </p:tgtEl>
                                        <p:attrNameLst>
                                          <p:attrName>ppt_x</p:attrName>
                                        </p:attrNameLst>
                                      </p:cBhvr>
                                      <p:tavLst>
                                        <p:tav tm="0">
                                          <p:val>
                                            <p:strVal val="#ppt_x"/>
                                          </p:val>
                                        </p:tav>
                                        <p:tav tm="100000">
                                          <p:val>
                                            <p:strVal val="#ppt_x"/>
                                          </p:val>
                                        </p:tav>
                                      </p:tavLst>
                                    </p:anim>
                                    <p:anim calcmode="lin" valueType="num">
                                      <p:cBhvr additive="base">
                                        <p:cTn id="106" dur="500" fill="hold"/>
                                        <p:tgtEl>
                                          <p:spTgt spid="95"/>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01"/>
                                        </p:tgtEl>
                                        <p:attrNameLst>
                                          <p:attrName>style.visibility</p:attrName>
                                        </p:attrNameLst>
                                      </p:cBhvr>
                                      <p:to>
                                        <p:strVal val="visible"/>
                                      </p:to>
                                    </p:set>
                                    <p:anim calcmode="lin" valueType="num">
                                      <p:cBhvr additive="base">
                                        <p:cTn id="109" dur="500" fill="hold"/>
                                        <p:tgtEl>
                                          <p:spTgt spid="101"/>
                                        </p:tgtEl>
                                        <p:attrNameLst>
                                          <p:attrName>ppt_x</p:attrName>
                                        </p:attrNameLst>
                                      </p:cBhvr>
                                      <p:tavLst>
                                        <p:tav tm="0">
                                          <p:val>
                                            <p:strVal val="#ppt_x"/>
                                          </p:val>
                                        </p:tav>
                                        <p:tav tm="100000">
                                          <p:val>
                                            <p:strVal val="#ppt_x"/>
                                          </p:val>
                                        </p:tav>
                                      </p:tavLst>
                                    </p:anim>
                                    <p:anim calcmode="lin" valueType="num">
                                      <p:cBhvr additive="base">
                                        <p:cTn id="110" dur="500" fill="hold"/>
                                        <p:tgtEl>
                                          <p:spTgt spid="101"/>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rot="1709927">
            <a:off x="376016" y="20766"/>
            <a:ext cx="1298237" cy="1134750"/>
            <a:chOff x="891171" y="2107956"/>
            <a:chExt cx="2649224" cy="2315607"/>
          </a:xfrm>
        </p:grpSpPr>
        <p:sp>
          <p:nvSpPr>
            <p:cNvPr id="23" name="椭圆 22"/>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6"/>
          <p:cNvSpPr/>
          <p:nvPr/>
        </p:nvSpPr>
        <p:spPr>
          <a:xfrm>
            <a:off x="0" y="950068"/>
            <a:ext cx="12206264" cy="5907932"/>
          </a:xfrm>
          <a:custGeom>
            <a:avLst/>
            <a:gdLst>
              <a:gd name="connsiteX0" fmla="*/ 6070839 w 12206264"/>
              <a:gd name="connsiteY0" fmla="*/ 0 h 5459873"/>
              <a:gd name="connsiteX1" fmla="*/ 12078606 w 12206264"/>
              <a:gd name="connsiteY1" fmla="*/ 1573801 h 5459873"/>
              <a:gd name="connsiteX2" fmla="*/ 12157206 w 12206264"/>
              <a:gd name="connsiteY2" fmla="*/ 1646275 h 5459873"/>
              <a:gd name="connsiteX3" fmla="*/ 12206264 w 12206264"/>
              <a:gd name="connsiteY3" fmla="*/ 1646275 h 5459873"/>
              <a:gd name="connsiteX4" fmla="*/ 12206264 w 12206264"/>
              <a:gd name="connsiteY4" fmla="*/ 5459873 h 5459873"/>
              <a:gd name="connsiteX5" fmla="*/ 0 w 12206264"/>
              <a:gd name="connsiteY5" fmla="*/ 5459873 h 5459873"/>
              <a:gd name="connsiteX6" fmla="*/ 0 w 12206264"/>
              <a:gd name="connsiteY6" fmla="*/ 3924674 h 5459873"/>
              <a:gd name="connsiteX7" fmla="*/ 0 w 12206264"/>
              <a:gd name="connsiteY7" fmla="*/ 1646275 h 5459873"/>
              <a:gd name="connsiteX8" fmla="*/ 0 w 12206264"/>
              <a:gd name="connsiteY8" fmla="*/ 1631959 h 5459873"/>
              <a:gd name="connsiteX9" fmla="*/ 63074 w 12206264"/>
              <a:gd name="connsiteY9" fmla="*/ 1573801 h 5459873"/>
              <a:gd name="connsiteX10" fmla="*/ 6070839 w 12206264"/>
              <a:gd name="connsiteY10" fmla="*/ 0 h 545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6264" h="5459873">
                <a:moveTo>
                  <a:pt x="6070839" y="0"/>
                </a:moveTo>
                <a:cubicBezTo>
                  <a:pt x="8716545" y="0"/>
                  <a:pt x="11002202" y="642597"/>
                  <a:pt x="12078606" y="1573801"/>
                </a:cubicBezTo>
                <a:lnTo>
                  <a:pt x="12157206" y="1646275"/>
                </a:lnTo>
                <a:lnTo>
                  <a:pt x="12206264" y="1646275"/>
                </a:lnTo>
                <a:lnTo>
                  <a:pt x="12206264" y="5459873"/>
                </a:lnTo>
                <a:lnTo>
                  <a:pt x="0" y="5459873"/>
                </a:lnTo>
                <a:lnTo>
                  <a:pt x="0" y="3924674"/>
                </a:lnTo>
                <a:lnTo>
                  <a:pt x="0" y="1646275"/>
                </a:lnTo>
                <a:lnTo>
                  <a:pt x="0" y="1631959"/>
                </a:lnTo>
                <a:lnTo>
                  <a:pt x="63074" y="1573801"/>
                </a:lnTo>
                <a:cubicBezTo>
                  <a:pt x="1139474" y="642597"/>
                  <a:pt x="3425133" y="0"/>
                  <a:pt x="6070839" y="0"/>
                </a:cubicBezTo>
                <a:close/>
              </a:path>
            </a:pathLst>
          </a:cu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Box 8">
            <a:extLst>
              <a:ext uri="{FF2B5EF4-FFF2-40B4-BE49-F238E27FC236}">
                <a16:creationId xmlns:a16="http://schemas.microsoft.com/office/drawing/2014/main" id="{9DE1EFD3-4DE3-4D28-8E08-75096DE9BECA}"/>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总结与小组分工</a:t>
            </a:r>
          </a:p>
        </p:txBody>
      </p:sp>
      <p:sp>
        <p:nvSpPr>
          <p:cNvPr id="28" name="矩形 27">
            <a:extLst>
              <a:ext uri="{FF2B5EF4-FFF2-40B4-BE49-F238E27FC236}">
                <a16:creationId xmlns:a16="http://schemas.microsoft.com/office/drawing/2014/main" id="{C68BDBC2-6189-4F14-9EDB-B3BE0AA7DD37}"/>
              </a:ext>
            </a:extLst>
          </p:cNvPr>
          <p:cNvSpPr/>
          <p:nvPr/>
        </p:nvSpPr>
        <p:spPr>
          <a:xfrm>
            <a:off x="820032" y="764089"/>
            <a:ext cx="1011816"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The SUMMARY</a:t>
            </a:r>
          </a:p>
        </p:txBody>
      </p:sp>
      <p:sp>
        <p:nvSpPr>
          <p:cNvPr id="3" name="文本框 2">
            <a:extLst>
              <a:ext uri="{FF2B5EF4-FFF2-40B4-BE49-F238E27FC236}">
                <a16:creationId xmlns:a16="http://schemas.microsoft.com/office/drawing/2014/main" id="{04BDB3C6-BB93-4FC8-ACBF-801ED2B54E64}"/>
              </a:ext>
            </a:extLst>
          </p:cNvPr>
          <p:cNvSpPr txBox="1"/>
          <p:nvPr/>
        </p:nvSpPr>
        <p:spPr>
          <a:xfrm>
            <a:off x="3339738" y="2662355"/>
            <a:ext cx="6103619" cy="923330"/>
          </a:xfrm>
          <a:prstGeom prst="rect">
            <a:avLst/>
          </a:prstGeom>
          <a:noFill/>
        </p:spPr>
        <p:txBody>
          <a:bodyPr wrap="square" rtlCol="0">
            <a:spAutoFit/>
          </a:bodyPr>
          <a:lstStyle/>
          <a:p>
            <a:r>
              <a:rPr lang="zh-CN" altLang="en-US" sz="5400" b="1" dirty="0">
                <a:latin typeface="微软雅黑" panose="020B0503020204020204" pitchFamily="34" charset="-122"/>
                <a:ea typeface="微软雅黑" panose="020B0503020204020204" pitchFamily="34" charset="-122"/>
              </a:rPr>
              <a:t>感谢各位老师答辩</a:t>
            </a:r>
          </a:p>
        </p:txBody>
      </p:sp>
      <p:sp>
        <p:nvSpPr>
          <p:cNvPr id="32" name="矩形 31">
            <a:extLst>
              <a:ext uri="{FF2B5EF4-FFF2-40B4-BE49-F238E27FC236}">
                <a16:creationId xmlns:a16="http://schemas.microsoft.com/office/drawing/2014/main" id="{440CB35E-705F-4EA1-82D4-0E1B43E885BA}"/>
              </a:ext>
            </a:extLst>
          </p:cNvPr>
          <p:cNvSpPr/>
          <p:nvPr/>
        </p:nvSpPr>
        <p:spPr>
          <a:xfrm>
            <a:off x="2776462" y="3670153"/>
            <a:ext cx="6976533" cy="261610"/>
          </a:xfrm>
          <a:prstGeom prst="rect">
            <a:avLst/>
          </a:prstGeom>
        </p:spPr>
        <p:txBody>
          <a:bodyPr wrap="square">
            <a:spAutoFit/>
          </a:bodyPr>
          <a:lstStyle/>
          <a:p>
            <a:pPr algn="ctr"/>
            <a:r>
              <a:rPr lang="en-US" altLang="zh-CN" sz="1100" b="1" spc="600" dirty="0">
                <a:latin typeface="Arial"/>
              </a:rPr>
              <a:t>THANK YOU FOR WATCHING</a:t>
            </a:r>
          </a:p>
        </p:txBody>
      </p:sp>
      <p:sp>
        <p:nvSpPr>
          <p:cNvPr id="33" name="矩形 32">
            <a:extLst>
              <a:ext uri="{FF2B5EF4-FFF2-40B4-BE49-F238E27FC236}">
                <a16:creationId xmlns:a16="http://schemas.microsoft.com/office/drawing/2014/main" id="{4DAD52C5-0E9A-43B4-9288-6463A20C4A92}"/>
              </a:ext>
            </a:extLst>
          </p:cNvPr>
          <p:cNvSpPr/>
          <p:nvPr/>
        </p:nvSpPr>
        <p:spPr>
          <a:xfrm>
            <a:off x="3388363" y="4587138"/>
            <a:ext cx="1647818" cy="307777"/>
          </a:xfrm>
          <a:prstGeom prst="rect">
            <a:avLst/>
          </a:prstGeom>
        </p:spPr>
        <p:txBody>
          <a:bodyPr wrap="square">
            <a:spAutoFit/>
          </a:bodyPr>
          <a:lstStyle/>
          <a:p>
            <a:pPr lvl="0" algn="ctr"/>
            <a:r>
              <a:rPr lang="zh-CN" altLang="en-US" sz="1400" dirty="0">
                <a:latin typeface="微软雅黑" panose="020B0503020204020204" pitchFamily="34" charset="-122"/>
                <a:ea typeface="微软雅黑" panose="020B0503020204020204" pitchFamily="34" charset="-122"/>
              </a:rPr>
              <a:t>答辩学生：蔡邱缘</a:t>
            </a:r>
            <a:endParaRPr lang="en-US" altLang="zh-CN" sz="1400" dirty="0">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037D1141-45B3-4FD8-A673-E623EF1A6A91}"/>
              </a:ext>
            </a:extLst>
          </p:cNvPr>
          <p:cNvCxnSpPr/>
          <p:nvPr/>
        </p:nvCxnSpPr>
        <p:spPr>
          <a:xfrm>
            <a:off x="5752451" y="4085354"/>
            <a:ext cx="802595" cy="0"/>
          </a:xfrm>
          <a:prstGeom prst="line">
            <a:avLst/>
          </a:prstGeom>
          <a:ln/>
        </p:spPr>
        <p:style>
          <a:lnRef idx="3">
            <a:schemeClr val="dk1"/>
          </a:lnRef>
          <a:fillRef idx="0">
            <a:schemeClr val="dk1"/>
          </a:fillRef>
          <a:effectRef idx="2">
            <a:schemeClr val="dk1"/>
          </a:effectRef>
          <a:fontRef idx="minor">
            <a:schemeClr val="tx1"/>
          </a:fontRef>
        </p:style>
      </p:cxnSp>
      <p:sp>
        <p:nvSpPr>
          <p:cNvPr id="35" name="矩形 34">
            <a:extLst>
              <a:ext uri="{FF2B5EF4-FFF2-40B4-BE49-F238E27FC236}">
                <a16:creationId xmlns:a16="http://schemas.microsoft.com/office/drawing/2014/main" id="{F3F0A5EE-7744-4086-ADEB-6AFE489EC4CE}"/>
              </a:ext>
            </a:extLst>
          </p:cNvPr>
          <p:cNvSpPr/>
          <p:nvPr/>
        </p:nvSpPr>
        <p:spPr>
          <a:xfrm>
            <a:off x="7155821" y="4602526"/>
            <a:ext cx="1647818" cy="307777"/>
          </a:xfrm>
          <a:prstGeom prst="rect">
            <a:avLst/>
          </a:prstGeom>
        </p:spPr>
        <p:txBody>
          <a:bodyPr wrap="square">
            <a:spAutoFit/>
          </a:bodyPr>
          <a:lstStyle/>
          <a:p>
            <a:pPr lvl="0" algn="ctr"/>
            <a:r>
              <a:rPr lang="zh-CN" altLang="en-US" sz="1400" dirty="0">
                <a:latin typeface="微软雅黑" panose="020B0503020204020204" pitchFamily="34" charset="-122"/>
                <a:ea typeface="微软雅黑" panose="020B0503020204020204" pitchFamily="34" charset="-122"/>
              </a:rPr>
              <a:t>指导老师：廖犁达</a:t>
            </a:r>
            <a:endParaRPr lang="en-US" altLang="zh-CN" sz="1400"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98B76A26-A662-43AE-8E63-BB7BCCE491DF}"/>
              </a:ext>
            </a:extLst>
          </p:cNvPr>
          <p:cNvSpPr/>
          <p:nvPr/>
        </p:nvSpPr>
        <p:spPr bwMode="auto">
          <a:xfrm>
            <a:off x="4717049" y="6397932"/>
            <a:ext cx="3348995" cy="253916"/>
          </a:xfrm>
          <a:prstGeom prst="rect">
            <a:avLst/>
          </a:prstGeom>
        </p:spPr>
        <p:txBody>
          <a:bodyPr wrap="none">
            <a:spAutoFit/>
          </a:bodyPr>
          <a:lstStyle/>
          <a:p>
            <a:pPr algn="ctr">
              <a:defRPr/>
            </a:pPr>
            <a:r>
              <a:rPr lang="zh-CN" altLang="en-US" sz="1050" kern="100" dirty="0">
                <a:latin typeface="微软雅黑" panose="020B0503020204020204" pitchFamily="34" charset="-122"/>
                <a:ea typeface="微软雅黑" panose="020B0503020204020204" pitchFamily="34" charset="-122"/>
                <a:cs typeface="Times New Roman" panose="02020603050405020304" pitchFamily="18" charset="0"/>
              </a:rPr>
              <a:t>常州大学 阿里云大数据学院 软件工程（大数据）</a:t>
            </a:r>
            <a:r>
              <a:rPr lang="en-US" altLang="zh-CN" sz="1050" kern="100" dirty="0">
                <a:latin typeface="微软雅黑" panose="020B0503020204020204" pitchFamily="34" charset="-122"/>
                <a:ea typeface="微软雅黑" panose="020B0503020204020204" pitchFamily="34" charset="-122"/>
                <a:cs typeface="Times New Roman" panose="02020603050405020304" pitchFamily="18" charset="0"/>
              </a:rPr>
              <a:t>173</a:t>
            </a:r>
            <a:endParaRPr lang="zh-CN" altLang="en-US"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1645319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p:cNvSpPr txBox="1"/>
          <p:nvPr/>
        </p:nvSpPr>
        <p:spPr>
          <a:xfrm>
            <a:off x="3680161" y="3712504"/>
            <a:ext cx="7507134" cy="830997"/>
          </a:xfrm>
          <a:prstGeom prst="rect">
            <a:avLst/>
          </a:prstGeom>
          <a:noFill/>
        </p:spPr>
        <p:txBody>
          <a:bodyPr wrap="square" lIns="0" tIns="0" rIns="0" bIns="0" rtlCol="0" anchor="ctr">
            <a:spAutoFit/>
          </a:bodyPr>
          <a:lstStyle/>
          <a:p>
            <a:r>
              <a:rPr lang="zh-CN" altLang="en-US" sz="5400" b="1" spc="200" dirty="0">
                <a:solidFill>
                  <a:schemeClr val="bg2">
                    <a:lumMod val="25000"/>
                  </a:schemeClr>
                </a:solidFill>
                <a:latin typeface="思源黑体 CN Bold" panose="020B0800000000000000" pitchFamily="34" charset="-122"/>
                <a:ea typeface="思源黑体 CN Bold" panose="020B0800000000000000" pitchFamily="34" charset="-122"/>
                <a:sym typeface="Arial" panose="020B0604020202020204" pitchFamily="34" charset="0"/>
              </a:rPr>
              <a:t>项目背景与介绍</a:t>
            </a:r>
          </a:p>
        </p:txBody>
      </p:sp>
      <p:sp>
        <p:nvSpPr>
          <p:cNvPr id="22" name="TextBox 8"/>
          <p:cNvSpPr txBox="1"/>
          <p:nvPr/>
        </p:nvSpPr>
        <p:spPr>
          <a:xfrm>
            <a:off x="4300647" y="2664381"/>
            <a:ext cx="7507134" cy="738664"/>
          </a:xfrm>
          <a:prstGeom prst="rect">
            <a:avLst/>
          </a:prstGeom>
          <a:noFill/>
        </p:spPr>
        <p:txBody>
          <a:bodyPr wrap="square" lIns="0" tIns="0" rIns="0" bIns="0" rtlCol="0" anchor="ctr">
            <a:spAutoFit/>
          </a:bodyPr>
          <a:lstStyle/>
          <a:p>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Wingdings" panose="05000000000000000000" pitchFamily="2" charset="2"/>
              </a:rPr>
              <a:t></a:t>
            </a:r>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Part 1</a:t>
            </a:r>
            <a:endParaRPr lang="zh-CN" altLang="en-US"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 name="椭圆 3"/>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01875" y="5927062"/>
            <a:ext cx="663277" cy="66327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072058" y="192571"/>
            <a:ext cx="1149160" cy="1149160"/>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283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709927">
            <a:off x="376016" y="20766"/>
            <a:ext cx="1298237" cy="1134750"/>
            <a:chOff x="891171" y="2107956"/>
            <a:chExt cx="2649224" cy="2315607"/>
          </a:xfrm>
        </p:grpSpPr>
        <p:sp>
          <p:nvSpPr>
            <p:cNvPr id="18" name="椭圆 17"/>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8"/>
          <p:cNvSpPr txBox="1"/>
          <p:nvPr/>
        </p:nvSpPr>
        <p:spPr>
          <a:xfrm>
            <a:off x="910771" y="333202"/>
            <a:ext cx="2844802"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项目背景与介绍</a:t>
            </a:r>
          </a:p>
        </p:txBody>
      </p:sp>
      <p:pic>
        <p:nvPicPr>
          <p:cNvPr id="12" name="Picture 4" descr="https://ss0.bdstatic.com/70cFuHSh_Q1YnxGkpoWK1HF6hhy/it/u=426141061,3138100413&amp;fm=26&amp;gp=0.jpg">
            <a:extLst>
              <a:ext uri="{FF2B5EF4-FFF2-40B4-BE49-F238E27FC236}">
                <a16:creationId xmlns:a16="http://schemas.microsoft.com/office/drawing/2014/main" id="{5C7121A5-BB50-45D1-8FB3-FDB25D1E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511" y="1278096"/>
            <a:ext cx="3152284" cy="3032497"/>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4071DEE-4655-4F73-A59D-A01387C25083}"/>
              </a:ext>
            </a:extLst>
          </p:cNvPr>
          <p:cNvPicPr>
            <a:picLocks noChangeAspect="1"/>
          </p:cNvPicPr>
          <p:nvPr/>
        </p:nvPicPr>
        <p:blipFill>
          <a:blip r:embed="rId4"/>
          <a:stretch>
            <a:fillRect/>
          </a:stretch>
        </p:blipFill>
        <p:spPr>
          <a:xfrm>
            <a:off x="4646716" y="1290635"/>
            <a:ext cx="4123795" cy="3041299"/>
          </a:xfrm>
          <a:prstGeom prst="rect">
            <a:avLst/>
          </a:prstGeom>
        </p:spPr>
      </p:pic>
      <p:pic>
        <p:nvPicPr>
          <p:cNvPr id="14" name="图片 13">
            <a:extLst>
              <a:ext uri="{FF2B5EF4-FFF2-40B4-BE49-F238E27FC236}">
                <a16:creationId xmlns:a16="http://schemas.microsoft.com/office/drawing/2014/main" id="{D1DC4A92-D2D7-4D5A-B3C6-CADA8B1F42E2}"/>
              </a:ext>
            </a:extLst>
          </p:cNvPr>
          <p:cNvPicPr>
            <a:picLocks noChangeAspect="1"/>
          </p:cNvPicPr>
          <p:nvPr/>
        </p:nvPicPr>
        <p:blipFill>
          <a:blip r:embed="rId5"/>
          <a:stretch>
            <a:fillRect/>
          </a:stretch>
        </p:blipFill>
        <p:spPr>
          <a:xfrm>
            <a:off x="189854" y="1265801"/>
            <a:ext cx="4904660" cy="3021271"/>
          </a:xfrm>
          <a:prstGeom prst="rect">
            <a:avLst/>
          </a:prstGeom>
        </p:spPr>
      </p:pic>
      <p:sp>
        <p:nvSpPr>
          <p:cNvPr id="20" name="矩形 19">
            <a:extLst>
              <a:ext uri="{FF2B5EF4-FFF2-40B4-BE49-F238E27FC236}">
                <a16:creationId xmlns:a16="http://schemas.microsoft.com/office/drawing/2014/main" id="{51915CA9-4806-4974-94F5-BBA0119A3B09}"/>
              </a:ext>
            </a:extLst>
          </p:cNvPr>
          <p:cNvSpPr/>
          <p:nvPr/>
        </p:nvSpPr>
        <p:spPr>
          <a:xfrm>
            <a:off x="150669" y="4344473"/>
            <a:ext cx="5540299" cy="584775"/>
          </a:xfrm>
          <a:prstGeom prst="rect">
            <a:avLst/>
          </a:prstGeom>
        </p:spPr>
        <p:txBody>
          <a:bodyPr wrap="none">
            <a:spAutoFit/>
          </a:bodyPr>
          <a:lstStyle/>
          <a:p>
            <a:r>
              <a:rPr lang="zh-CN" altLang="en-US" sz="3200" b="1" dirty="0">
                <a:solidFill>
                  <a:schemeClr val="tx1">
                    <a:lumMod val="95000"/>
                    <a:lumOff val="5000"/>
                  </a:schemeClr>
                </a:solidFill>
                <a:latin typeface="+mj-ea"/>
                <a:ea typeface="+mj-ea"/>
              </a:rPr>
              <a:t>摩拜单车数据分析的项目背景</a:t>
            </a:r>
          </a:p>
        </p:txBody>
      </p:sp>
      <p:sp>
        <p:nvSpPr>
          <p:cNvPr id="22" name="矩形 21">
            <a:extLst>
              <a:ext uri="{FF2B5EF4-FFF2-40B4-BE49-F238E27FC236}">
                <a16:creationId xmlns:a16="http://schemas.microsoft.com/office/drawing/2014/main" id="{EC657C1E-E576-4F83-B9D8-6080CC1FD725}"/>
              </a:ext>
            </a:extLst>
          </p:cNvPr>
          <p:cNvSpPr/>
          <p:nvPr/>
        </p:nvSpPr>
        <p:spPr>
          <a:xfrm>
            <a:off x="150668" y="5011464"/>
            <a:ext cx="11318843" cy="890308"/>
          </a:xfrm>
          <a:prstGeom prst="rect">
            <a:avLst/>
          </a:prstGeom>
        </p:spPr>
        <p:txBody>
          <a:bodyPr wrap="square">
            <a:spAutoFit/>
          </a:bodyPr>
          <a:lstStyle/>
          <a:p>
            <a:pPr>
              <a:lnSpc>
                <a:spcPct val="200000"/>
              </a:lnSpc>
            </a:pPr>
            <a:r>
              <a:rPr lang="zh-CN" altLang="en-US" sz="1400" dirty="0">
                <a:solidFill>
                  <a:schemeClr val="tx1">
                    <a:lumMod val="85000"/>
                    <a:lumOff val="15000"/>
                  </a:schemeClr>
                </a:solidFill>
              </a:rPr>
              <a:t>摩拜单车，英文名</a:t>
            </a:r>
            <a:r>
              <a:rPr lang="en-US" altLang="zh-CN" sz="1400" dirty="0">
                <a:solidFill>
                  <a:schemeClr val="tx1">
                    <a:lumMod val="85000"/>
                    <a:lumOff val="15000"/>
                  </a:schemeClr>
                </a:solidFill>
              </a:rPr>
              <a:t>mobike</a:t>
            </a:r>
            <a:r>
              <a:rPr lang="zh-CN" altLang="en-US" sz="1400" dirty="0">
                <a:solidFill>
                  <a:schemeClr val="tx1">
                    <a:lumMod val="85000"/>
                    <a:lumOff val="15000"/>
                  </a:schemeClr>
                </a:solidFill>
              </a:rPr>
              <a:t>，是由胡玮炜创办的北京摩拜科技有限公司研发的互联网短途出行解决方案，是</a:t>
            </a:r>
            <a:r>
              <a:rPr lang="zh-CN" altLang="en-US" sz="1400" b="1" dirty="0">
                <a:solidFill>
                  <a:schemeClr val="tx1">
                    <a:lumMod val="85000"/>
                    <a:lumOff val="15000"/>
                  </a:schemeClr>
                </a:solidFill>
              </a:rPr>
              <a:t>无桩借还车模式</a:t>
            </a:r>
            <a:r>
              <a:rPr lang="zh-CN" altLang="en-US" sz="1400" dirty="0">
                <a:solidFill>
                  <a:schemeClr val="tx1">
                    <a:lumMod val="85000"/>
                    <a:lumOff val="15000"/>
                  </a:schemeClr>
                </a:solidFill>
              </a:rPr>
              <a:t>的智能硬件。人们通过智能手机就能快速租用和归还一辆摩拜单车，用可负担的价格来完成一次几公里的市内骑行。</a:t>
            </a:r>
            <a:endParaRPr lang="en-US" altLang="zh-CN" sz="1400" dirty="0">
              <a:solidFill>
                <a:schemeClr val="tx1">
                  <a:lumMod val="85000"/>
                  <a:lumOff val="15000"/>
                </a:schemeClr>
              </a:solidFill>
            </a:endParaRPr>
          </a:p>
        </p:txBody>
      </p:sp>
      <p:sp>
        <p:nvSpPr>
          <p:cNvPr id="23" name="文本框 22">
            <a:extLst>
              <a:ext uri="{FF2B5EF4-FFF2-40B4-BE49-F238E27FC236}">
                <a16:creationId xmlns:a16="http://schemas.microsoft.com/office/drawing/2014/main" id="{DDFC4C9B-9A64-464E-82CB-2C7819D00335}"/>
              </a:ext>
            </a:extLst>
          </p:cNvPr>
          <p:cNvSpPr txBox="1"/>
          <p:nvPr/>
        </p:nvSpPr>
        <p:spPr>
          <a:xfrm>
            <a:off x="150668" y="5959173"/>
            <a:ext cx="12149480" cy="461665"/>
          </a:xfrm>
          <a:prstGeom prst="rect">
            <a:avLst/>
          </a:prstGeom>
          <a:noFill/>
        </p:spPr>
        <p:txBody>
          <a:bodyPr wrap="none" rtlCol="0">
            <a:spAutoFit/>
          </a:bodyPr>
          <a:lstStyle/>
          <a:p>
            <a:r>
              <a:rPr lang="en-US" altLang="zh-CN" sz="2400" dirty="0"/>
              <a:t>2016</a:t>
            </a:r>
            <a:r>
              <a:rPr lang="zh-CN" altLang="en-US" sz="2400" dirty="0"/>
              <a:t>年</a:t>
            </a:r>
            <a:r>
              <a:rPr lang="en-US" altLang="zh-CN" sz="2400" dirty="0"/>
              <a:t>4</a:t>
            </a:r>
            <a:r>
              <a:rPr lang="zh-CN" altLang="en-US" sz="2400" dirty="0"/>
              <a:t>月， 摩拜单车在上海上线，在</a:t>
            </a:r>
            <a:r>
              <a:rPr lang="en-US" altLang="zh-CN" sz="2400" dirty="0"/>
              <a:t>APP</a:t>
            </a:r>
            <a:r>
              <a:rPr lang="zh-CN" altLang="en-US" sz="2400" dirty="0"/>
              <a:t>上实名注册，并缴纳</a:t>
            </a:r>
            <a:r>
              <a:rPr lang="en-US" altLang="zh-CN" sz="2400" dirty="0"/>
              <a:t>299</a:t>
            </a:r>
            <a:r>
              <a:rPr lang="zh-CN" altLang="en-US" sz="2400" dirty="0"/>
              <a:t>元保障金，即可租用。</a:t>
            </a:r>
          </a:p>
        </p:txBody>
      </p:sp>
      <p:cxnSp>
        <p:nvCxnSpPr>
          <p:cNvPr id="24" name="直接连接符 23">
            <a:extLst>
              <a:ext uri="{FF2B5EF4-FFF2-40B4-BE49-F238E27FC236}">
                <a16:creationId xmlns:a16="http://schemas.microsoft.com/office/drawing/2014/main" id="{B52C8C72-D5BB-4B1F-902D-B29191459EE2}"/>
              </a:ext>
            </a:extLst>
          </p:cNvPr>
          <p:cNvCxnSpPr/>
          <p:nvPr/>
        </p:nvCxnSpPr>
        <p:spPr>
          <a:xfrm>
            <a:off x="300946" y="5017428"/>
            <a:ext cx="1440000" cy="0"/>
          </a:xfrm>
          <a:prstGeom prst="line">
            <a:avLst/>
          </a:prstGeom>
          <a:ln w="34925"/>
        </p:spPr>
        <p:style>
          <a:lnRef idx="3">
            <a:schemeClr val="accent3"/>
          </a:lnRef>
          <a:fillRef idx="0">
            <a:schemeClr val="accent3"/>
          </a:fillRef>
          <a:effectRef idx="2">
            <a:schemeClr val="accent3"/>
          </a:effectRef>
          <a:fontRef idx="minor">
            <a:schemeClr val="tx1"/>
          </a:fontRef>
        </p:style>
      </p:cxnSp>
      <p:sp>
        <p:nvSpPr>
          <p:cNvPr id="25" name="矩形 24">
            <a:extLst>
              <a:ext uri="{FF2B5EF4-FFF2-40B4-BE49-F238E27FC236}">
                <a16:creationId xmlns:a16="http://schemas.microsoft.com/office/drawing/2014/main" id="{B47A98B1-3ADB-4FB3-BA83-D735C8D8AE1B}"/>
              </a:ext>
            </a:extLst>
          </p:cNvPr>
          <p:cNvSpPr/>
          <p:nvPr/>
        </p:nvSpPr>
        <p:spPr>
          <a:xfrm>
            <a:off x="810960" y="767831"/>
            <a:ext cx="3437158"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BACKGROUND AND SIGNIFICANCE OF THE SELECTED TOPIC</a:t>
            </a:r>
          </a:p>
        </p:txBody>
      </p:sp>
    </p:spTree>
    <p:extLst>
      <p:ext uri="{BB962C8B-B14F-4D97-AF65-F5344CB8AC3E}">
        <p14:creationId xmlns:p14="http://schemas.microsoft.com/office/powerpoint/2010/main" val="4299630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634615" y="1580884"/>
            <a:ext cx="3750968" cy="295125"/>
          </a:xfrm>
          <a:prstGeom prst="roundRect">
            <a:avLst>
              <a:gd name="adj" fmla="val 50000"/>
            </a:avLst>
          </a:prstGeom>
          <a:solidFill>
            <a:schemeClr val="bg1">
              <a:lumMod val="7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26" name="组合 25"/>
          <p:cNvGrpSpPr/>
          <p:nvPr/>
        </p:nvGrpSpPr>
        <p:grpSpPr>
          <a:xfrm rot="1709927">
            <a:off x="376016" y="20766"/>
            <a:ext cx="1298237" cy="1134750"/>
            <a:chOff x="891171" y="2107956"/>
            <a:chExt cx="2649224" cy="2315607"/>
          </a:xfrm>
        </p:grpSpPr>
        <p:sp>
          <p:nvSpPr>
            <p:cNvPr id="41" name="椭圆 40"/>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8"/>
          <p:cNvSpPr txBox="1"/>
          <p:nvPr/>
        </p:nvSpPr>
        <p:spPr>
          <a:xfrm>
            <a:off x="5809953" y="1332850"/>
            <a:ext cx="1700146" cy="430887"/>
          </a:xfrm>
          <a:prstGeom prst="rect">
            <a:avLst/>
          </a:prstGeom>
          <a:noFill/>
        </p:spPr>
        <p:txBody>
          <a:bodyPr wrap="square" lIns="0" tIns="0" rIns="0" bIns="0" rtlCol="0" anchor="ctr">
            <a:spAutoFit/>
          </a:bodyPr>
          <a:lstStyle/>
          <a:p>
            <a:r>
              <a:rPr lang="zh-CN" altLang="en-US" sz="2800" dirty="0">
                <a:solidFill>
                  <a:schemeClr val="bg2">
                    <a:lumMod val="2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数据来源</a:t>
            </a:r>
          </a:p>
        </p:txBody>
      </p:sp>
      <p:cxnSp>
        <p:nvCxnSpPr>
          <p:cNvPr id="7" name="直接连接符 6"/>
          <p:cNvCxnSpPr/>
          <p:nvPr/>
        </p:nvCxnSpPr>
        <p:spPr>
          <a:xfrm>
            <a:off x="6269332" y="2196106"/>
            <a:ext cx="15244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92764" y="1951672"/>
            <a:ext cx="6280883" cy="1508105"/>
          </a:xfrm>
          <a:prstGeom prst="rect">
            <a:avLst/>
          </a:prstGeom>
        </p:spPr>
        <p:txBody>
          <a:bodyPr wrap="square">
            <a:spAutoFit/>
          </a:bodyPr>
          <a:lstStyle/>
          <a:p>
            <a:r>
              <a:rPr lang="zh-CN" altLang="en-US" dirty="0"/>
              <a:t>本次项目是为了呈现摩拜单车自</a:t>
            </a:r>
            <a:r>
              <a:rPr lang="en-US" altLang="zh-CN" dirty="0"/>
              <a:t>2016</a:t>
            </a:r>
            <a:r>
              <a:rPr lang="zh-CN" altLang="en-US" dirty="0"/>
              <a:t>年</a:t>
            </a:r>
            <a:r>
              <a:rPr lang="en-US" altLang="zh-CN" dirty="0"/>
              <a:t>4</a:t>
            </a:r>
            <a:r>
              <a:rPr lang="zh-CN" altLang="en-US" dirty="0"/>
              <a:t>月在上海投入使用以来，第五个月的单车使用情况</a:t>
            </a:r>
            <a:r>
              <a:rPr lang="zh-CN" altLang="en-US" sz="2000" b="1" dirty="0"/>
              <a:t>。</a:t>
            </a:r>
            <a:r>
              <a:rPr lang="zh-CN" altLang="en-US" dirty="0"/>
              <a:t>通过对摩拜单车传感器的返回数据进行分析，了解用户需求并提出一些改进方面的建议。本次使用数据集来自和鲸社区，</a:t>
            </a:r>
            <a:r>
              <a:rPr lang="en-US" altLang="zh-CN" dirty="0" err="1"/>
              <a:t>Kesci</a:t>
            </a:r>
            <a:r>
              <a:rPr lang="zh-CN" altLang="en-US" dirty="0"/>
              <a:t>社区提供了</a:t>
            </a:r>
            <a:r>
              <a:rPr lang="en-US" altLang="zh-CN" dirty="0"/>
              <a:t>2016</a:t>
            </a:r>
            <a:r>
              <a:rPr lang="zh-CN" altLang="en-US" dirty="0"/>
              <a:t>年</a:t>
            </a:r>
            <a:r>
              <a:rPr lang="en-US" altLang="zh-CN" dirty="0"/>
              <a:t>8</a:t>
            </a:r>
            <a:r>
              <a:rPr lang="zh-CN" altLang="en-US" dirty="0"/>
              <a:t>月上海地区摩拜单车的数据，已脱敏处理，供研究之用。</a:t>
            </a:r>
          </a:p>
        </p:txBody>
      </p:sp>
      <p:sp>
        <p:nvSpPr>
          <p:cNvPr id="30" name="圆角矩形 29"/>
          <p:cNvSpPr/>
          <p:nvPr/>
        </p:nvSpPr>
        <p:spPr>
          <a:xfrm>
            <a:off x="6244216" y="5371456"/>
            <a:ext cx="4836818" cy="2951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1" name="圆角矩形 30"/>
          <p:cNvSpPr/>
          <p:nvPr/>
        </p:nvSpPr>
        <p:spPr>
          <a:xfrm>
            <a:off x="5592248" y="3977386"/>
            <a:ext cx="4403121" cy="295125"/>
          </a:xfrm>
          <a:prstGeom prst="roundRect">
            <a:avLst>
              <a:gd name="adj" fmla="val 50000"/>
            </a:avLst>
          </a:prstGeom>
          <a:solidFill>
            <a:schemeClr val="bg1">
              <a:lumMod val="7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46" name="组合 45"/>
          <p:cNvGrpSpPr/>
          <p:nvPr/>
        </p:nvGrpSpPr>
        <p:grpSpPr>
          <a:xfrm>
            <a:off x="1019254" y="2392403"/>
            <a:ext cx="3139090" cy="2537788"/>
            <a:chOff x="1904309" y="2935044"/>
            <a:chExt cx="1925647" cy="1646502"/>
          </a:xfrm>
        </p:grpSpPr>
        <p:sp>
          <p:nvSpPr>
            <p:cNvPr id="39" name="椭圆 38"/>
            <p:cNvSpPr/>
            <p:nvPr/>
          </p:nvSpPr>
          <p:spPr>
            <a:xfrm>
              <a:off x="2033123" y="2935044"/>
              <a:ext cx="1668021" cy="1646502"/>
            </a:xfrm>
            <a:prstGeom prst="ellipse">
              <a:avLst/>
            </a:prstGeom>
            <a:noFill/>
            <a:ln w="539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0"/>
            <p:cNvSpPr txBox="1"/>
            <p:nvPr/>
          </p:nvSpPr>
          <p:spPr>
            <a:xfrm flipH="1">
              <a:off x="1904309" y="3349180"/>
              <a:ext cx="1925647" cy="763012"/>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en-US" altLang="zh-CN" sz="4000" dirty="0">
                  <a:solidFill>
                    <a:schemeClr val="bg2">
                      <a:lumMod val="50000"/>
                    </a:schemeClr>
                  </a:solidFill>
                  <a:latin typeface="Impact" panose="020B0806030902050204" charset="0"/>
                  <a:ea typeface="微软雅黑" panose="020B0503020204020204" charset="-122"/>
                  <a:sym typeface="Arial" panose="020B0604020202020204" pitchFamily="34" charset="0"/>
                </a:rPr>
                <a:t>DATA</a:t>
              </a:r>
            </a:p>
            <a:p>
              <a:pPr lvl="0" algn="ctr"/>
              <a:r>
                <a:rPr lang="en-US" altLang="zh-CN" sz="3200" dirty="0">
                  <a:solidFill>
                    <a:schemeClr val="tx1">
                      <a:lumMod val="85000"/>
                      <a:lumOff val="15000"/>
                    </a:schemeClr>
                  </a:solidFill>
                  <a:latin typeface="Impact" panose="020B0806030902050204" charset="0"/>
                  <a:ea typeface="微软雅黑" panose="020B0503020204020204" charset="-122"/>
                  <a:sym typeface="Arial" panose="020B0604020202020204" pitchFamily="34" charset="0"/>
                </a:rPr>
                <a:t>BACKFROUND</a:t>
              </a:r>
            </a:p>
          </p:txBody>
        </p:sp>
      </p:grpSp>
      <p:sp>
        <p:nvSpPr>
          <p:cNvPr id="23" name="TextBox 8">
            <a:extLst>
              <a:ext uri="{FF2B5EF4-FFF2-40B4-BE49-F238E27FC236}">
                <a16:creationId xmlns:a16="http://schemas.microsoft.com/office/drawing/2014/main" id="{EEC307E9-B6DC-42BD-BB48-0F1FD77A7FCE}"/>
              </a:ext>
            </a:extLst>
          </p:cNvPr>
          <p:cNvSpPr txBox="1"/>
          <p:nvPr/>
        </p:nvSpPr>
        <p:spPr>
          <a:xfrm>
            <a:off x="910771" y="333202"/>
            <a:ext cx="2844802"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项目背景与介绍</a:t>
            </a:r>
          </a:p>
        </p:txBody>
      </p:sp>
      <p:sp>
        <p:nvSpPr>
          <p:cNvPr id="24" name="矩形 23">
            <a:extLst>
              <a:ext uri="{FF2B5EF4-FFF2-40B4-BE49-F238E27FC236}">
                <a16:creationId xmlns:a16="http://schemas.microsoft.com/office/drawing/2014/main" id="{7C49F569-167D-4399-8907-C46C19BBB924}"/>
              </a:ext>
            </a:extLst>
          </p:cNvPr>
          <p:cNvSpPr/>
          <p:nvPr/>
        </p:nvSpPr>
        <p:spPr>
          <a:xfrm>
            <a:off x="820032" y="764089"/>
            <a:ext cx="3437158" cy="256545"/>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BACKGROUND AND SIGNIFICANCE OF THE SELECTED TOPIC</a:t>
            </a:r>
          </a:p>
        </p:txBody>
      </p:sp>
      <p:sp>
        <p:nvSpPr>
          <p:cNvPr id="4" name="文本框 3">
            <a:extLst>
              <a:ext uri="{FF2B5EF4-FFF2-40B4-BE49-F238E27FC236}">
                <a16:creationId xmlns:a16="http://schemas.microsoft.com/office/drawing/2014/main" id="{21B2C868-B2B9-4764-8FA8-C8A2C2C8721D}"/>
              </a:ext>
            </a:extLst>
          </p:cNvPr>
          <p:cNvSpPr txBox="1"/>
          <p:nvPr/>
        </p:nvSpPr>
        <p:spPr>
          <a:xfrm>
            <a:off x="5592248" y="4478853"/>
            <a:ext cx="6193279" cy="2092881"/>
          </a:xfrm>
          <a:prstGeom prst="rect">
            <a:avLst/>
          </a:prstGeom>
          <a:noFill/>
        </p:spPr>
        <p:txBody>
          <a:bodyPr wrap="square" rtlCol="0">
            <a:spAutoFit/>
          </a:bodyPr>
          <a:lstStyle/>
          <a:p>
            <a:r>
              <a:rPr lang="zh-CN" altLang="en-US" sz="2000" b="1" dirty="0"/>
              <a:t>因为共享单车是一个新型的租赁业务，所以目前市场上缺乏近似的参考案例。</a:t>
            </a:r>
            <a:r>
              <a:rPr lang="zh-CN" altLang="en-US" dirty="0"/>
              <a:t>通过大数据分析，公司可以科学合理地分配单车资源，并选择合适的方法推广该业务；也可以通过数据分析共享单车的使用情况；发现目前公司策略中存在的一些问题并加以改进，提高共享单车的资源利用率和增加公司的营业收入。</a:t>
            </a:r>
            <a:endParaRPr lang="en-US" altLang="zh-CN" dirty="0"/>
          </a:p>
          <a:p>
            <a:endParaRPr lang="zh-CN" altLang="en-US" dirty="0"/>
          </a:p>
        </p:txBody>
      </p:sp>
      <p:sp>
        <p:nvSpPr>
          <p:cNvPr id="27" name="TextBox 8">
            <a:extLst>
              <a:ext uri="{FF2B5EF4-FFF2-40B4-BE49-F238E27FC236}">
                <a16:creationId xmlns:a16="http://schemas.microsoft.com/office/drawing/2014/main" id="{9F0CDBF7-3544-4335-BFAB-529CF8744217}"/>
              </a:ext>
            </a:extLst>
          </p:cNvPr>
          <p:cNvSpPr txBox="1"/>
          <p:nvPr/>
        </p:nvSpPr>
        <p:spPr>
          <a:xfrm>
            <a:off x="5762011" y="3771044"/>
            <a:ext cx="1538684" cy="430887"/>
          </a:xfrm>
          <a:prstGeom prst="rect">
            <a:avLst/>
          </a:prstGeom>
          <a:noFill/>
        </p:spPr>
        <p:txBody>
          <a:bodyPr wrap="square" lIns="0" tIns="0" rIns="0" bIns="0" rtlCol="0" anchor="ctr">
            <a:spAutoFit/>
          </a:bodyPr>
          <a:lstStyle/>
          <a:p>
            <a:r>
              <a:rPr lang="zh-CN" altLang="en-US" sz="2800" dirty="0">
                <a:solidFill>
                  <a:schemeClr val="bg2">
                    <a:lumMod val="2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具体意义</a:t>
            </a:r>
          </a:p>
        </p:txBody>
      </p:sp>
    </p:spTree>
    <p:extLst>
      <p:ext uri="{BB962C8B-B14F-4D97-AF65-F5344CB8AC3E}">
        <p14:creationId xmlns:p14="http://schemas.microsoft.com/office/powerpoint/2010/main" val="1505714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p:bldP spid="8" grpId="0"/>
      <p:bldP spid="31" grpId="0" animBg="1"/>
      <p:bldP spid="4"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p:cNvSpPr txBox="1"/>
          <p:nvPr/>
        </p:nvSpPr>
        <p:spPr>
          <a:xfrm>
            <a:off x="3680160" y="3712504"/>
            <a:ext cx="8664239" cy="830997"/>
          </a:xfrm>
          <a:prstGeom prst="rect">
            <a:avLst/>
          </a:prstGeom>
          <a:noFill/>
        </p:spPr>
        <p:txBody>
          <a:bodyPr wrap="square" lIns="0" tIns="0" rIns="0" bIns="0" rtlCol="0" anchor="ctr">
            <a:spAutoFit/>
          </a:bodyPr>
          <a:lstStyle/>
          <a:p>
            <a:r>
              <a:rPr lang="zh-CN" altLang="en-US" sz="5400" b="1" spc="200" dirty="0">
                <a:solidFill>
                  <a:schemeClr val="bg2">
                    <a:lumMod val="25000"/>
                  </a:schemeClr>
                </a:solidFill>
                <a:latin typeface="思源黑体 CN Bold" panose="020B0800000000000000" pitchFamily="34" charset="-122"/>
                <a:ea typeface="思源黑体 CN Bold" panose="020B0800000000000000" pitchFamily="34" charset="-122"/>
                <a:sym typeface="Arial" panose="020B0604020202020204" pitchFamily="34" charset="0"/>
              </a:rPr>
              <a:t>项目开发方法与研究过程</a:t>
            </a:r>
          </a:p>
        </p:txBody>
      </p:sp>
      <p:sp>
        <p:nvSpPr>
          <p:cNvPr id="22" name="TextBox 8"/>
          <p:cNvSpPr txBox="1"/>
          <p:nvPr/>
        </p:nvSpPr>
        <p:spPr>
          <a:xfrm>
            <a:off x="4300647" y="2664381"/>
            <a:ext cx="7507134" cy="738664"/>
          </a:xfrm>
          <a:prstGeom prst="rect">
            <a:avLst/>
          </a:prstGeom>
          <a:noFill/>
        </p:spPr>
        <p:txBody>
          <a:bodyPr wrap="square" lIns="0" tIns="0" rIns="0" bIns="0" rtlCol="0" anchor="ctr">
            <a:spAutoFit/>
          </a:bodyPr>
          <a:lstStyle/>
          <a:p>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Wingdings" panose="05000000000000000000" pitchFamily="2" charset="2"/>
              </a:rPr>
              <a:t></a:t>
            </a:r>
            <a:r>
              <a:rPr lang="en-US" altLang="zh-CN"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rPr>
              <a:t>Part 2</a:t>
            </a:r>
            <a:endParaRPr lang="zh-CN" altLang="en-US" sz="4800" spc="200" dirty="0">
              <a:solidFill>
                <a:schemeClr val="bg1">
                  <a:lumMod val="50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 name="椭圆 3"/>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01875" y="5927062"/>
            <a:ext cx="663277" cy="66327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072058" y="192571"/>
            <a:ext cx="1149160" cy="1149160"/>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7420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rot="1709927">
            <a:off x="376016" y="20766"/>
            <a:ext cx="1298237" cy="1134750"/>
            <a:chOff x="891171" y="2107956"/>
            <a:chExt cx="2649224" cy="2315607"/>
          </a:xfrm>
        </p:grpSpPr>
        <p:sp>
          <p:nvSpPr>
            <p:cNvPr id="42" name="椭圆 4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62B6538A-33AE-45EB-868C-14B9E34ED961}" type="slidenum">
              <a:rPr lang="zh-CN" altLang="en-US" smtClean="0"/>
              <a:t>7</a:t>
            </a:fld>
            <a:endParaRPr lang="zh-CN" altLang="en-US"/>
          </a:p>
        </p:txBody>
      </p:sp>
      <p:sp>
        <p:nvSpPr>
          <p:cNvPr id="36" name="任意多边形 35"/>
          <p:cNvSpPr/>
          <p:nvPr/>
        </p:nvSpPr>
        <p:spPr>
          <a:xfrm flipH="1">
            <a:off x="0" y="1962150"/>
            <a:ext cx="12192000" cy="4895850"/>
          </a:xfrm>
          <a:custGeom>
            <a:avLst/>
            <a:gdLst>
              <a:gd name="connsiteX0" fmla="*/ 0 w 12192000"/>
              <a:gd name="connsiteY0" fmla="*/ 0 h 4895850"/>
              <a:gd name="connsiteX1" fmla="*/ 0 w 12192000"/>
              <a:gd name="connsiteY1" fmla="*/ 4895850 h 4895850"/>
              <a:gd name="connsiteX2" fmla="*/ 12192000 w 12192000"/>
              <a:gd name="connsiteY2" fmla="*/ 4895850 h 4895850"/>
              <a:gd name="connsiteX3" fmla="*/ 12192000 w 12192000"/>
              <a:gd name="connsiteY3" fmla="*/ 3807223 h 4895850"/>
              <a:gd name="connsiteX4" fmla="*/ 0 w 12192000"/>
              <a:gd name="connsiteY4" fmla="*/ 0 h 489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895850">
                <a:moveTo>
                  <a:pt x="0" y="0"/>
                </a:moveTo>
                <a:lnTo>
                  <a:pt x="0" y="4895850"/>
                </a:lnTo>
                <a:lnTo>
                  <a:pt x="12192000" y="4895850"/>
                </a:lnTo>
                <a:lnTo>
                  <a:pt x="12192000" y="3807223"/>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8042475" y="6267859"/>
            <a:ext cx="95926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TextBox 8"/>
          <p:cNvSpPr txBox="1"/>
          <p:nvPr/>
        </p:nvSpPr>
        <p:spPr>
          <a:xfrm>
            <a:off x="9258707" y="5969312"/>
            <a:ext cx="2844802" cy="615553"/>
          </a:xfrm>
          <a:prstGeom prst="rect">
            <a:avLst/>
          </a:prstGeom>
          <a:noFill/>
        </p:spPr>
        <p:txBody>
          <a:bodyPr wrap="square" lIns="0" tIns="0" rIns="0" bIns="0" rtlCol="0" anchor="ctr">
            <a:spAutoFit/>
          </a:bodyPr>
          <a:lstStyle/>
          <a:p>
            <a:r>
              <a:rPr lang="zh-CN" altLang="en-US" sz="4000" dirty="0">
                <a:solidFill>
                  <a:schemeClr val="accent3">
                    <a:lumMod val="20000"/>
                    <a:lumOff val="80000"/>
                  </a:schemeClr>
                </a:solidFill>
                <a:latin typeface="思源黑体 CN Light" panose="020B0300000000000000" pitchFamily="34" charset="-122"/>
                <a:ea typeface="思源黑体 CN Light" panose="020B0300000000000000" pitchFamily="34" charset="-122"/>
                <a:cs typeface="Arial Unicode MS" panose="020B0604020202020204" pitchFamily="34" charset="-122"/>
                <a:sym typeface="Arial" panose="020B0604020202020204" pitchFamily="34" charset="0"/>
              </a:rPr>
              <a:t>开发过程</a:t>
            </a:r>
          </a:p>
        </p:txBody>
      </p:sp>
      <p:sp>
        <p:nvSpPr>
          <p:cNvPr id="34" name="TextBox 8">
            <a:extLst>
              <a:ext uri="{FF2B5EF4-FFF2-40B4-BE49-F238E27FC236}">
                <a16:creationId xmlns:a16="http://schemas.microsoft.com/office/drawing/2014/main" id="{EBA237D6-949A-49C8-A120-3C33000B0035}"/>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项目开发方法与研究过程</a:t>
            </a:r>
          </a:p>
        </p:txBody>
      </p:sp>
      <p:sp>
        <p:nvSpPr>
          <p:cNvPr id="35" name="矩形 34">
            <a:extLst>
              <a:ext uri="{FF2B5EF4-FFF2-40B4-BE49-F238E27FC236}">
                <a16:creationId xmlns:a16="http://schemas.microsoft.com/office/drawing/2014/main" id="{A1527232-FEAC-4140-AAF4-09D83A974EC7}"/>
              </a:ext>
            </a:extLst>
          </p:cNvPr>
          <p:cNvSpPr/>
          <p:nvPr/>
        </p:nvSpPr>
        <p:spPr>
          <a:xfrm>
            <a:off x="870306" y="782511"/>
            <a:ext cx="2295821" cy="420756"/>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METHODS AND PROCESSES</a:t>
            </a:r>
          </a:p>
          <a:p>
            <a:pPr lvl="0" algn="ctr" fontAlgn="base">
              <a:spcBef>
                <a:spcPct val="0"/>
              </a:spcBef>
              <a:spcAft>
                <a:spcPct val="0"/>
              </a:spcAft>
              <a:defRPr/>
            </a:pPr>
            <a:endParaRPr lang="en-US" altLang="zh-CN" sz="1067" dirty="0">
              <a:latin typeface="+mj-lt"/>
              <a:ea typeface="方正兰亭黑_GBK"/>
            </a:endParaRPr>
          </a:p>
        </p:txBody>
      </p:sp>
      <p:grpSp>
        <p:nvGrpSpPr>
          <p:cNvPr id="5" name="组合 4">
            <a:extLst>
              <a:ext uri="{FF2B5EF4-FFF2-40B4-BE49-F238E27FC236}">
                <a16:creationId xmlns:a16="http://schemas.microsoft.com/office/drawing/2014/main" id="{F2438754-A7B4-4852-A25E-0F5D09F4686C}"/>
              </a:ext>
            </a:extLst>
          </p:cNvPr>
          <p:cNvGrpSpPr/>
          <p:nvPr/>
        </p:nvGrpSpPr>
        <p:grpSpPr>
          <a:xfrm>
            <a:off x="520334" y="3181073"/>
            <a:ext cx="2420258" cy="2957514"/>
            <a:chOff x="1068614" y="2990849"/>
            <a:chExt cx="2420258" cy="2957514"/>
          </a:xfrm>
        </p:grpSpPr>
        <p:grpSp>
          <p:nvGrpSpPr>
            <p:cNvPr id="11" name="组合 10"/>
            <p:cNvGrpSpPr/>
            <p:nvPr/>
          </p:nvGrpSpPr>
          <p:grpSpPr>
            <a:xfrm>
              <a:off x="1068614" y="2990849"/>
              <a:ext cx="2420258" cy="2957514"/>
              <a:chOff x="1068614" y="2990849"/>
              <a:chExt cx="2420258" cy="2957514"/>
            </a:xfrm>
          </p:grpSpPr>
          <p:sp>
            <p:nvSpPr>
              <p:cNvPr id="6" name="矩形 5"/>
              <p:cNvSpPr/>
              <p:nvPr/>
            </p:nvSpPr>
            <p:spPr>
              <a:xfrm>
                <a:off x="1068614" y="3033713"/>
                <a:ext cx="2420258" cy="291465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1068614" y="2990849"/>
                <a:ext cx="2420258" cy="885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2131259" y="5791200"/>
                <a:ext cx="294967" cy="15716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58156" y="4234123"/>
                <a:ext cx="2041171" cy="1061381"/>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小组讨论确定选题</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在和鲸社区下载相对应的数据集</a:t>
                </a:r>
              </a:p>
            </p:txBody>
          </p:sp>
        </p:grpSp>
        <p:pic>
          <p:nvPicPr>
            <p:cNvPr id="3" name="图片 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31879" y="3308230"/>
              <a:ext cx="599120" cy="599120"/>
            </a:xfrm>
            <a:prstGeom prst="rect">
              <a:avLst/>
            </a:prstGeom>
          </p:spPr>
        </p:pic>
        <p:sp>
          <p:nvSpPr>
            <p:cNvPr id="4" name="文本框 3">
              <a:extLst>
                <a:ext uri="{FF2B5EF4-FFF2-40B4-BE49-F238E27FC236}">
                  <a16:creationId xmlns:a16="http://schemas.microsoft.com/office/drawing/2014/main" id="{061D67AC-2D9E-4485-BC13-99F917F20270}"/>
                </a:ext>
              </a:extLst>
            </p:cNvPr>
            <p:cNvSpPr txBox="1"/>
            <p:nvPr/>
          </p:nvSpPr>
          <p:spPr>
            <a:xfrm>
              <a:off x="2022087" y="3423124"/>
              <a:ext cx="418704" cy="369332"/>
            </a:xfrm>
            <a:prstGeom prst="rect">
              <a:avLst/>
            </a:prstGeom>
            <a:noFill/>
          </p:spPr>
          <p:txBody>
            <a:bodyPr wrap="none" rtlCol="0">
              <a:spAutoFit/>
            </a:bodyPr>
            <a:lstStyle/>
            <a:p>
              <a:r>
                <a:rPr lang="en-US" altLang="zh-CN" dirty="0">
                  <a:solidFill>
                    <a:schemeClr val="accent3">
                      <a:lumMod val="75000"/>
                    </a:schemeClr>
                  </a:solidFill>
                </a:rPr>
                <a:t>01</a:t>
              </a:r>
              <a:endParaRPr lang="zh-CN" altLang="en-US" dirty="0">
                <a:solidFill>
                  <a:schemeClr val="accent3">
                    <a:lumMod val="75000"/>
                  </a:schemeClr>
                </a:solidFill>
              </a:endParaRPr>
            </a:p>
          </p:txBody>
        </p:sp>
      </p:grpSp>
      <p:grpSp>
        <p:nvGrpSpPr>
          <p:cNvPr id="46" name="组合 45">
            <a:extLst>
              <a:ext uri="{FF2B5EF4-FFF2-40B4-BE49-F238E27FC236}">
                <a16:creationId xmlns:a16="http://schemas.microsoft.com/office/drawing/2014/main" id="{B5FBA3A5-E11B-4D25-9D98-8C16D5436BA0}"/>
              </a:ext>
            </a:extLst>
          </p:cNvPr>
          <p:cNvGrpSpPr/>
          <p:nvPr/>
        </p:nvGrpSpPr>
        <p:grpSpPr>
          <a:xfrm>
            <a:off x="3532780" y="2319257"/>
            <a:ext cx="2420258" cy="2957514"/>
            <a:chOff x="1068614" y="2990849"/>
            <a:chExt cx="2420258" cy="2957514"/>
          </a:xfrm>
        </p:grpSpPr>
        <p:grpSp>
          <p:nvGrpSpPr>
            <p:cNvPr id="47" name="组合 46">
              <a:extLst>
                <a:ext uri="{FF2B5EF4-FFF2-40B4-BE49-F238E27FC236}">
                  <a16:creationId xmlns:a16="http://schemas.microsoft.com/office/drawing/2014/main" id="{589FD8C8-2660-416A-9322-5CEBDE7E45F4}"/>
                </a:ext>
              </a:extLst>
            </p:cNvPr>
            <p:cNvGrpSpPr/>
            <p:nvPr/>
          </p:nvGrpSpPr>
          <p:grpSpPr>
            <a:xfrm>
              <a:off x="1068614" y="2990849"/>
              <a:ext cx="2420258" cy="2957514"/>
              <a:chOff x="1068614" y="2990849"/>
              <a:chExt cx="2420258" cy="2957514"/>
            </a:xfrm>
          </p:grpSpPr>
          <p:sp>
            <p:nvSpPr>
              <p:cNvPr id="50" name="矩形 49">
                <a:extLst>
                  <a:ext uri="{FF2B5EF4-FFF2-40B4-BE49-F238E27FC236}">
                    <a16:creationId xmlns:a16="http://schemas.microsoft.com/office/drawing/2014/main" id="{90B61349-09B6-4294-A2EB-9D41E5F2265C}"/>
                  </a:ext>
                </a:extLst>
              </p:cNvPr>
              <p:cNvSpPr/>
              <p:nvPr/>
            </p:nvSpPr>
            <p:spPr>
              <a:xfrm>
                <a:off x="1068614" y="3033713"/>
                <a:ext cx="2420258" cy="291465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35341AC-10C2-45A6-8783-3B2D91D2091B}"/>
                  </a:ext>
                </a:extLst>
              </p:cNvPr>
              <p:cNvSpPr/>
              <p:nvPr/>
            </p:nvSpPr>
            <p:spPr>
              <a:xfrm flipV="1">
                <a:off x="1068614" y="2990849"/>
                <a:ext cx="2420258" cy="885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5D8830E2-88AA-4F3A-B29F-248175C6E16B}"/>
                  </a:ext>
                </a:extLst>
              </p:cNvPr>
              <p:cNvSpPr/>
              <p:nvPr/>
            </p:nvSpPr>
            <p:spPr>
              <a:xfrm>
                <a:off x="2131259" y="5791200"/>
                <a:ext cx="294967" cy="15716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9490247-733F-4FD5-B9F6-5158D308F687}"/>
                  </a:ext>
                </a:extLst>
              </p:cNvPr>
              <p:cNvSpPr/>
              <p:nvPr/>
            </p:nvSpPr>
            <p:spPr>
              <a:xfrm>
                <a:off x="1258156" y="4234123"/>
                <a:ext cx="2041171" cy="1061381"/>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创建集群</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Master &amp; Slave</a:t>
                </a:r>
              </a:p>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配置</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环境</a:t>
                </a:r>
              </a:p>
            </p:txBody>
          </p:sp>
        </p:grpSp>
        <p:pic>
          <p:nvPicPr>
            <p:cNvPr id="48" name="图片 47">
              <a:extLst>
                <a:ext uri="{FF2B5EF4-FFF2-40B4-BE49-F238E27FC236}">
                  <a16:creationId xmlns:a16="http://schemas.microsoft.com/office/drawing/2014/main" id="{EA3BFAA9-D697-47F3-B0C8-265AAEBCB2B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31879" y="3308230"/>
              <a:ext cx="599120" cy="599120"/>
            </a:xfrm>
            <a:prstGeom prst="rect">
              <a:avLst/>
            </a:prstGeom>
          </p:spPr>
        </p:pic>
        <p:sp>
          <p:nvSpPr>
            <p:cNvPr id="49" name="文本框 48">
              <a:extLst>
                <a:ext uri="{FF2B5EF4-FFF2-40B4-BE49-F238E27FC236}">
                  <a16:creationId xmlns:a16="http://schemas.microsoft.com/office/drawing/2014/main" id="{AFCE878A-D232-4897-8D07-2D79190D35D4}"/>
                </a:ext>
              </a:extLst>
            </p:cNvPr>
            <p:cNvSpPr txBox="1"/>
            <p:nvPr/>
          </p:nvSpPr>
          <p:spPr>
            <a:xfrm>
              <a:off x="2022087" y="3423124"/>
              <a:ext cx="418704" cy="369332"/>
            </a:xfrm>
            <a:prstGeom prst="rect">
              <a:avLst/>
            </a:prstGeom>
            <a:noFill/>
          </p:spPr>
          <p:txBody>
            <a:bodyPr wrap="none" rtlCol="0">
              <a:spAutoFit/>
            </a:bodyPr>
            <a:lstStyle/>
            <a:p>
              <a:r>
                <a:rPr lang="en-US" altLang="zh-CN" dirty="0">
                  <a:solidFill>
                    <a:schemeClr val="accent3">
                      <a:lumMod val="75000"/>
                    </a:schemeClr>
                  </a:solidFill>
                </a:rPr>
                <a:t>02</a:t>
              </a:r>
              <a:endParaRPr lang="zh-CN" altLang="en-US" dirty="0">
                <a:solidFill>
                  <a:schemeClr val="accent3">
                    <a:lumMod val="75000"/>
                  </a:schemeClr>
                </a:solidFill>
              </a:endParaRPr>
            </a:p>
          </p:txBody>
        </p:sp>
      </p:grpSp>
      <p:grpSp>
        <p:nvGrpSpPr>
          <p:cNvPr id="54" name="组合 53">
            <a:extLst>
              <a:ext uri="{FF2B5EF4-FFF2-40B4-BE49-F238E27FC236}">
                <a16:creationId xmlns:a16="http://schemas.microsoft.com/office/drawing/2014/main" id="{88045519-B279-4BA0-AB1A-03EC628DB7BE}"/>
              </a:ext>
            </a:extLst>
          </p:cNvPr>
          <p:cNvGrpSpPr/>
          <p:nvPr/>
        </p:nvGrpSpPr>
        <p:grpSpPr>
          <a:xfrm>
            <a:off x="6518527" y="1637247"/>
            <a:ext cx="2420258" cy="2957514"/>
            <a:chOff x="1068614" y="2990849"/>
            <a:chExt cx="2420258" cy="2957514"/>
          </a:xfrm>
        </p:grpSpPr>
        <p:grpSp>
          <p:nvGrpSpPr>
            <p:cNvPr id="55" name="组合 54">
              <a:extLst>
                <a:ext uri="{FF2B5EF4-FFF2-40B4-BE49-F238E27FC236}">
                  <a16:creationId xmlns:a16="http://schemas.microsoft.com/office/drawing/2014/main" id="{5A212A26-C335-4372-B27C-3A99A935D5AB}"/>
                </a:ext>
              </a:extLst>
            </p:cNvPr>
            <p:cNvGrpSpPr/>
            <p:nvPr/>
          </p:nvGrpSpPr>
          <p:grpSpPr>
            <a:xfrm>
              <a:off x="1068614" y="2990849"/>
              <a:ext cx="2420258" cy="2957514"/>
              <a:chOff x="1068614" y="2990849"/>
              <a:chExt cx="2420258" cy="2957514"/>
            </a:xfrm>
          </p:grpSpPr>
          <p:sp>
            <p:nvSpPr>
              <p:cNvPr id="58" name="矩形 57">
                <a:extLst>
                  <a:ext uri="{FF2B5EF4-FFF2-40B4-BE49-F238E27FC236}">
                    <a16:creationId xmlns:a16="http://schemas.microsoft.com/office/drawing/2014/main" id="{1E0E4C2F-17DF-403B-8AD5-050597AF4072}"/>
                  </a:ext>
                </a:extLst>
              </p:cNvPr>
              <p:cNvSpPr/>
              <p:nvPr/>
            </p:nvSpPr>
            <p:spPr>
              <a:xfrm>
                <a:off x="1068614" y="3033713"/>
                <a:ext cx="2420258" cy="291465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196FE2D-4824-4025-9199-A344843F3C13}"/>
                  </a:ext>
                </a:extLst>
              </p:cNvPr>
              <p:cNvSpPr/>
              <p:nvPr/>
            </p:nvSpPr>
            <p:spPr>
              <a:xfrm flipV="1">
                <a:off x="1068614" y="2990849"/>
                <a:ext cx="2420258" cy="885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B2C2E4E1-954D-49A2-ABDC-7A0ED703765C}"/>
                  </a:ext>
                </a:extLst>
              </p:cNvPr>
              <p:cNvSpPr/>
              <p:nvPr/>
            </p:nvSpPr>
            <p:spPr>
              <a:xfrm>
                <a:off x="2131259" y="5791200"/>
                <a:ext cx="294967" cy="15716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8AE4DAE4-426E-4B2C-8DD1-C4A2F3EE4B72}"/>
                  </a:ext>
                </a:extLst>
              </p:cNvPr>
              <p:cNvSpPr/>
              <p:nvPr/>
            </p:nvSpPr>
            <p:spPr>
              <a:xfrm>
                <a:off x="1258156" y="4234123"/>
                <a:ext cx="2041171" cy="1393779"/>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运用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JAVA</a:t>
                </a:r>
              </a:p>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编写代码</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手动调用</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MapReduce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框架</a:t>
                </a:r>
              </a:p>
            </p:txBody>
          </p:sp>
        </p:grpSp>
        <p:pic>
          <p:nvPicPr>
            <p:cNvPr id="56" name="图片 55">
              <a:extLst>
                <a:ext uri="{FF2B5EF4-FFF2-40B4-BE49-F238E27FC236}">
                  <a16:creationId xmlns:a16="http://schemas.microsoft.com/office/drawing/2014/main" id="{5A00D0BB-BE67-4D25-A4E6-EB3C9D2C1F4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31879" y="3308230"/>
              <a:ext cx="599120" cy="599120"/>
            </a:xfrm>
            <a:prstGeom prst="rect">
              <a:avLst/>
            </a:prstGeom>
          </p:spPr>
        </p:pic>
        <p:sp>
          <p:nvSpPr>
            <p:cNvPr id="57" name="文本框 56">
              <a:extLst>
                <a:ext uri="{FF2B5EF4-FFF2-40B4-BE49-F238E27FC236}">
                  <a16:creationId xmlns:a16="http://schemas.microsoft.com/office/drawing/2014/main" id="{157DF8BC-3544-4EB8-A307-A6729FA17E85}"/>
                </a:ext>
              </a:extLst>
            </p:cNvPr>
            <p:cNvSpPr txBox="1"/>
            <p:nvPr/>
          </p:nvSpPr>
          <p:spPr>
            <a:xfrm>
              <a:off x="2022087" y="3423124"/>
              <a:ext cx="418704" cy="369332"/>
            </a:xfrm>
            <a:prstGeom prst="rect">
              <a:avLst/>
            </a:prstGeom>
            <a:noFill/>
          </p:spPr>
          <p:txBody>
            <a:bodyPr wrap="none" rtlCol="0">
              <a:spAutoFit/>
            </a:bodyPr>
            <a:lstStyle/>
            <a:p>
              <a:r>
                <a:rPr lang="en-US" altLang="zh-CN" dirty="0">
                  <a:solidFill>
                    <a:schemeClr val="accent3">
                      <a:lumMod val="75000"/>
                    </a:schemeClr>
                  </a:solidFill>
                </a:rPr>
                <a:t>03</a:t>
              </a:r>
              <a:endParaRPr lang="zh-CN" altLang="en-US" dirty="0">
                <a:solidFill>
                  <a:schemeClr val="accent3">
                    <a:lumMod val="75000"/>
                  </a:schemeClr>
                </a:solidFill>
              </a:endParaRPr>
            </a:p>
          </p:txBody>
        </p:sp>
      </p:grpSp>
      <p:grpSp>
        <p:nvGrpSpPr>
          <p:cNvPr id="62" name="组合 61">
            <a:extLst>
              <a:ext uri="{FF2B5EF4-FFF2-40B4-BE49-F238E27FC236}">
                <a16:creationId xmlns:a16="http://schemas.microsoft.com/office/drawing/2014/main" id="{8EF8558D-B458-4306-BC59-A4917747B23C}"/>
              </a:ext>
            </a:extLst>
          </p:cNvPr>
          <p:cNvGrpSpPr/>
          <p:nvPr/>
        </p:nvGrpSpPr>
        <p:grpSpPr>
          <a:xfrm>
            <a:off x="9470979" y="883364"/>
            <a:ext cx="2420258" cy="2957514"/>
            <a:chOff x="1068614" y="2990849"/>
            <a:chExt cx="2420258" cy="2957514"/>
          </a:xfrm>
        </p:grpSpPr>
        <p:grpSp>
          <p:nvGrpSpPr>
            <p:cNvPr id="63" name="组合 62">
              <a:extLst>
                <a:ext uri="{FF2B5EF4-FFF2-40B4-BE49-F238E27FC236}">
                  <a16:creationId xmlns:a16="http://schemas.microsoft.com/office/drawing/2014/main" id="{86CD4A5C-EAEF-4C8E-A410-D664798FB548}"/>
                </a:ext>
              </a:extLst>
            </p:cNvPr>
            <p:cNvGrpSpPr/>
            <p:nvPr/>
          </p:nvGrpSpPr>
          <p:grpSpPr>
            <a:xfrm>
              <a:off x="1068614" y="2990849"/>
              <a:ext cx="2420258" cy="2957514"/>
              <a:chOff x="1068614" y="2990849"/>
              <a:chExt cx="2420258" cy="2957514"/>
            </a:xfrm>
          </p:grpSpPr>
          <p:sp>
            <p:nvSpPr>
              <p:cNvPr id="66" name="矩形 65">
                <a:extLst>
                  <a:ext uri="{FF2B5EF4-FFF2-40B4-BE49-F238E27FC236}">
                    <a16:creationId xmlns:a16="http://schemas.microsoft.com/office/drawing/2014/main" id="{B8DE0582-96DF-47A3-897E-3F424AE6E930}"/>
                  </a:ext>
                </a:extLst>
              </p:cNvPr>
              <p:cNvSpPr/>
              <p:nvPr/>
            </p:nvSpPr>
            <p:spPr>
              <a:xfrm>
                <a:off x="1068614" y="3033713"/>
                <a:ext cx="2420258" cy="291465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D8736020-CCB8-4D10-935F-95EA322AFE25}"/>
                  </a:ext>
                </a:extLst>
              </p:cNvPr>
              <p:cNvSpPr/>
              <p:nvPr/>
            </p:nvSpPr>
            <p:spPr>
              <a:xfrm flipV="1">
                <a:off x="1068614" y="2990849"/>
                <a:ext cx="2420258" cy="885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E4F5AE2A-37C7-4058-B544-F74D7C3871D7}"/>
                  </a:ext>
                </a:extLst>
              </p:cNvPr>
              <p:cNvSpPr/>
              <p:nvPr/>
            </p:nvSpPr>
            <p:spPr>
              <a:xfrm>
                <a:off x="2131259" y="5791200"/>
                <a:ext cx="294967" cy="15716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06C94D33-A1C4-441D-9905-C2BDB6F0DFD1}"/>
                  </a:ext>
                </a:extLst>
              </p:cNvPr>
              <p:cNvSpPr/>
              <p:nvPr/>
            </p:nvSpPr>
            <p:spPr>
              <a:xfrm>
                <a:off x="1258156" y="4234123"/>
                <a:ext cx="2041171" cy="1393779"/>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可视化库</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-Matplotlib</a:t>
                </a:r>
              </a:p>
              <a:p>
                <a:pPr algn="just">
                  <a:lnSpc>
                    <a:spcPct val="12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Echarts Bootstrp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进行数据可视化</a:t>
                </a:r>
              </a:p>
            </p:txBody>
          </p:sp>
        </p:grpSp>
        <p:pic>
          <p:nvPicPr>
            <p:cNvPr id="64" name="图片 63">
              <a:extLst>
                <a:ext uri="{FF2B5EF4-FFF2-40B4-BE49-F238E27FC236}">
                  <a16:creationId xmlns:a16="http://schemas.microsoft.com/office/drawing/2014/main" id="{A97E057C-DC0A-43B1-BAB2-9DDC7833B7B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31879" y="3308230"/>
              <a:ext cx="599120" cy="599120"/>
            </a:xfrm>
            <a:prstGeom prst="rect">
              <a:avLst/>
            </a:prstGeom>
          </p:spPr>
        </p:pic>
        <p:sp>
          <p:nvSpPr>
            <p:cNvPr id="65" name="文本框 64">
              <a:extLst>
                <a:ext uri="{FF2B5EF4-FFF2-40B4-BE49-F238E27FC236}">
                  <a16:creationId xmlns:a16="http://schemas.microsoft.com/office/drawing/2014/main" id="{5CBA3BE3-8126-4C37-B843-9B47CF6B8EA4}"/>
                </a:ext>
              </a:extLst>
            </p:cNvPr>
            <p:cNvSpPr txBox="1"/>
            <p:nvPr/>
          </p:nvSpPr>
          <p:spPr>
            <a:xfrm>
              <a:off x="2022087" y="3423124"/>
              <a:ext cx="418704" cy="369332"/>
            </a:xfrm>
            <a:prstGeom prst="rect">
              <a:avLst/>
            </a:prstGeom>
            <a:noFill/>
          </p:spPr>
          <p:txBody>
            <a:bodyPr wrap="none" rtlCol="0">
              <a:spAutoFit/>
            </a:bodyPr>
            <a:lstStyle/>
            <a:p>
              <a:r>
                <a:rPr lang="en-US" altLang="zh-CN" dirty="0">
                  <a:solidFill>
                    <a:schemeClr val="accent3">
                      <a:lumMod val="75000"/>
                    </a:schemeClr>
                  </a:solidFill>
                </a:rPr>
                <a:t>04</a:t>
              </a:r>
              <a:endParaRPr lang="zh-CN" altLang="en-US" dirty="0">
                <a:solidFill>
                  <a:schemeClr val="accent3">
                    <a:lumMod val="75000"/>
                  </a:schemeClr>
                </a:solidFill>
              </a:endParaRPr>
            </a:p>
          </p:txBody>
        </p:sp>
      </p:grpSp>
      <p:grpSp>
        <p:nvGrpSpPr>
          <p:cNvPr id="70" name="组合 69">
            <a:extLst>
              <a:ext uri="{FF2B5EF4-FFF2-40B4-BE49-F238E27FC236}">
                <a16:creationId xmlns:a16="http://schemas.microsoft.com/office/drawing/2014/main" id="{5F1F4106-B4FE-4231-B20C-19507B8EC898}"/>
              </a:ext>
            </a:extLst>
          </p:cNvPr>
          <p:cNvGrpSpPr/>
          <p:nvPr/>
        </p:nvGrpSpPr>
        <p:grpSpPr>
          <a:xfrm>
            <a:off x="6518525" y="1646948"/>
            <a:ext cx="2420258" cy="2957514"/>
            <a:chOff x="1068614" y="2990849"/>
            <a:chExt cx="2420258" cy="2957514"/>
          </a:xfrm>
        </p:grpSpPr>
        <p:grpSp>
          <p:nvGrpSpPr>
            <p:cNvPr id="71" name="组合 70">
              <a:extLst>
                <a:ext uri="{FF2B5EF4-FFF2-40B4-BE49-F238E27FC236}">
                  <a16:creationId xmlns:a16="http://schemas.microsoft.com/office/drawing/2014/main" id="{56AEC05B-1A3C-44B5-A9FC-1B545A364819}"/>
                </a:ext>
              </a:extLst>
            </p:cNvPr>
            <p:cNvGrpSpPr/>
            <p:nvPr/>
          </p:nvGrpSpPr>
          <p:grpSpPr>
            <a:xfrm>
              <a:off x="1068614" y="2990849"/>
              <a:ext cx="2420258" cy="2957514"/>
              <a:chOff x="1068614" y="2990849"/>
              <a:chExt cx="2420258" cy="2957514"/>
            </a:xfrm>
          </p:grpSpPr>
          <p:sp>
            <p:nvSpPr>
              <p:cNvPr id="74" name="矩形 73">
                <a:extLst>
                  <a:ext uri="{FF2B5EF4-FFF2-40B4-BE49-F238E27FC236}">
                    <a16:creationId xmlns:a16="http://schemas.microsoft.com/office/drawing/2014/main" id="{7CD7CA81-3AAA-433E-B9C6-1142C6FFD502}"/>
                  </a:ext>
                </a:extLst>
              </p:cNvPr>
              <p:cNvSpPr/>
              <p:nvPr/>
            </p:nvSpPr>
            <p:spPr>
              <a:xfrm>
                <a:off x="1068614" y="3033713"/>
                <a:ext cx="2420258" cy="291465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4EF2605-3BD7-4B64-9D4E-E320739FFC5D}"/>
                  </a:ext>
                </a:extLst>
              </p:cNvPr>
              <p:cNvSpPr/>
              <p:nvPr/>
            </p:nvSpPr>
            <p:spPr>
              <a:xfrm flipV="1">
                <a:off x="1068614" y="2990849"/>
                <a:ext cx="2420258" cy="885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90221CEB-0054-4FC1-97A6-11C4369BE99D}"/>
                  </a:ext>
                </a:extLst>
              </p:cNvPr>
              <p:cNvSpPr/>
              <p:nvPr/>
            </p:nvSpPr>
            <p:spPr>
              <a:xfrm>
                <a:off x="2131259" y="5791200"/>
                <a:ext cx="294967" cy="15716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CB5CEBB8-0200-4F6D-863A-FFD5CB6804EF}"/>
                  </a:ext>
                </a:extLst>
              </p:cNvPr>
              <p:cNvSpPr/>
              <p:nvPr/>
            </p:nvSpPr>
            <p:spPr>
              <a:xfrm>
                <a:off x="1258156" y="4234123"/>
                <a:ext cx="2041171" cy="1393779"/>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配置</a:t>
                </a:r>
                <a:r>
                  <a:rPr lang="en-US" altLang="zh-CN" dirty="0">
                    <a:solidFill>
                      <a:srgbClr val="C00000"/>
                    </a:solidFill>
                    <a:latin typeface="微软雅黑" panose="020B0503020204020204" pitchFamily="34" charset="-122"/>
                    <a:ea typeface="微软雅黑" panose="020B0503020204020204" pitchFamily="34" charset="-122"/>
                  </a:rPr>
                  <a:t>HIVE</a:t>
                </a:r>
              </a:p>
              <a:p>
                <a:pPr algn="just">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编写</a:t>
                </a:r>
                <a:r>
                  <a:rPr lang="en-US" altLang="zh-CN" dirty="0">
                    <a:solidFill>
                      <a:srgbClr val="C00000"/>
                    </a:solidFill>
                    <a:latin typeface="微软雅黑" panose="020B0503020204020204" pitchFamily="34" charset="-122"/>
                    <a:ea typeface="微软雅黑" panose="020B0503020204020204" pitchFamily="34" charset="-122"/>
                  </a:rPr>
                  <a:t>SQL</a:t>
                </a:r>
                <a:r>
                  <a:rPr lang="zh-CN" altLang="en-US" dirty="0">
                    <a:solidFill>
                      <a:srgbClr val="C00000"/>
                    </a:solidFill>
                    <a:latin typeface="微软雅黑" panose="020B0503020204020204" pitchFamily="34" charset="-122"/>
                    <a:ea typeface="微软雅黑" panose="020B0503020204020204" pitchFamily="34" charset="-122"/>
                  </a:rPr>
                  <a:t>语句</a:t>
                </a:r>
                <a:endParaRPr lang="en-US" altLang="zh-CN" dirty="0">
                  <a:solidFill>
                    <a:srgbClr val="C00000"/>
                  </a:solidFill>
                  <a:latin typeface="微软雅黑" panose="020B0503020204020204" pitchFamily="34" charset="-122"/>
                  <a:ea typeface="微软雅黑" panose="020B0503020204020204" pitchFamily="34" charset="-122"/>
                </a:endParaRPr>
              </a:p>
              <a:p>
                <a:pPr algn="just">
                  <a:lnSpc>
                    <a:spcPct val="120000"/>
                  </a:lnSpc>
                </a:pPr>
                <a:r>
                  <a:rPr lang="zh-CN" altLang="en-US" dirty="0">
                    <a:solidFill>
                      <a:srgbClr val="C00000"/>
                    </a:solidFill>
                    <a:latin typeface="微软雅黑" panose="020B0503020204020204" pitchFamily="34" charset="-122"/>
                    <a:ea typeface="微软雅黑" panose="020B0503020204020204" pitchFamily="34" charset="-122"/>
                  </a:rPr>
                  <a:t>自动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调用</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MapReduce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框架</a:t>
                </a:r>
              </a:p>
            </p:txBody>
          </p:sp>
        </p:grpSp>
        <p:pic>
          <p:nvPicPr>
            <p:cNvPr id="72" name="图片 71">
              <a:extLst>
                <a:ext uri="{FF2B5EF4-FFF2-40B4-BE49-F238E27FC236}">
                  <a16:creationId xmlns:a16="http://schemas.microsoft.com/office/drawing/2014/main" id="{60F73D85-03CC-4A89-9675-4B0DE828870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31879" y="3308230"/>
              <a:ext cx="599120" cy="599120"/>
            </a:xfrm>
            <a:prstGeom prst="rect">
              <a:avLst/>
            </a:prstGeom>
          </p:spPr>
        </p:pic>
        <p:sp>
          <p:nvSpPr>
            <p:cNvPr id="73" name="文本框 72">
              <a:extLst>
                <a:ext uri="{FF2B5EF4-FFF2-40B4-BE49-F238E27FC236}">
                  <a16:creationId xmlns:a16="http://schemas.microsoft.com/office/drawing/2014/main" id="{B27CF7DC-1917-4BA9-98C2-027F52890790}"/>
                </a:ext>
              </a:extLst>
            </p:cNvPr>
            <p:cNvSpPr txBox="1"/>
            <p:nvPr/>
          </p:nvSpPr>
          <p:spPr>
            <a:xfrm>
              <a:off x="2022087" y="3423124"/>
              <a:ext cx="418704" cy="369332"/>
            </a:xfrm>
            <a:prstGeom prst="rect">
              <a:avLst/>
            </a:prstGeom>
            <a:noFill/>
          </p:spPr>
          <p:txBody>
            <a:bodyPr wrap="none" rtlCol="0">
              <a:spAutoFit/>
            </a:bodyPr>
            <a:lstStyle/>
            <a:p>
              <a:r>
                <a:rPr lang="en-US" altLang="zh-CN" dirty="0">
                  <a:solidFill>
                    <a:srgbClr val="C00000"/>
                  </a:solidFill>
                </a:rPr>
                <a:t>03</a:t>
              </a:r>
              <a:endParaRPr lang="zh-CN" altLang="en-US" dirty="0">
                <a:solidFill>
                  <a:srgbClr val="C00000"/>
                </a:solidFill>
              </a:endParaRPr>
            </a:p>
          </p:txBody>
        </p:sp>
      </p:grpSp>
    </p:spTree>
    <p:extLst>
      <p:ext uri="{BB962C8B-B14F-4D97-AF65-F5344CB8AC3E}">
        <p14:creationId xmlns:p14="http://schemas.microsoft.com/office/powerpoint/2010/main" val="28252701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rot="1709927">
            <a:off x="376016" y="20766"/>
            <a:ext cx="1298237" cy="1134750"/>
            <a:chOff x="891171" y="2107956"/>
            <a:chExt cx="2649224" cy="2315607"/>
          </a:xfrm>
        </p:grpSpPr>
        <p:sp>
          <p:nvSpPr>
            <p:cNvPr id="42" name="椭圆 4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8">
            <a:extLst>
              <a:ext uri="{FF2B5EF4-FFF2-40B4-BE49-F238E27FC236}">
                <a16:creationId xmlns:a16="http://schemas.microsoft.com/office/drawing/2014/main" id="{EBA237D6-949A-49C8-A120-3C33000B0035}"/>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项目开发方法与研究过程</a:t>
            </a:r>
          </a:p>
        </p:txBody>
      </p:sp>
      <p:sp>
        <p:nvSpPr>
          <p:cNvPr id="35" name="矩形 34">
            <a:extLst>
              <a:ext uri="{FF2B5EF4-FFF2-40B4-BE49-F238E27FC236}">
                <a16:creationId xmlns:a16="http://schemas.microsoft.com/office/drawing/2014/main" id="{A1527232-FEAC-4140-AAF4-09D83A974EC7}"/>
              </a:ext>
            </a:extLst>
          </p:cNvPr>
          <p:cNvSpPr/>
          <p:nvPr/>
        </p:nvSpPr>
        <p:spPr>
          <a:xfrm>
            <a:off x="870306" y="782511"/>
            <a:ext cx="2295821" cy="420756"/>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METHODS AND PROCESSES</a:t>
            </a:r>
          </a:p>
          <a:p>
            <a:pPr lvl="0" algn="ctr" fontAlgn="base">
              <a:spcBef>
                <a:spcPct val="0"/>
              </a:spcBef>
              <a:spcAft>
                <a:spcPct val="0"/>
              </a:spcAft>
              <a:defRPr/>
            </a:pPr>
            <a:endParaRPr lang="en-US" altLang="zh-CN" sz="1067" dirty="0">
              <a:latin typeface="+mj-lt"/>
              <a:ea typeface="方正兰亭黑_GBK"/>
            </a:endParaRPr>
          </a:p>
        </p:txBody>
      </p:sp>
      <p:sp>
        <p:nvSpPr>
          <p:cNvPr id="78" name="矩形 77">
            <a:extLst>
              <a:ext uri="{FF2B5EF4-FFF2-40B4-BE49-F238E27FC236}">
                <a16:creationId xmlns:a16="http://schemas.microsoft.com/office/drawing/2014/main" id="{449BF6EF-9DE3-427E-AB1C-0049AB3C32FD}"/>
              </a:ext>
            </a:extLst>
          </p:cNvPr>
          <p:cNvSpPr/>
          <p:nvPr/>
        </p:nvSpPr>
        <p:spPr>
          <a:xfrm>
            <a:off x="175278" y="183420"/>
            <a:ext cx="11858879" cy="646231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C2A760E-9781-42E2-8646-BF49EB81CF61}"/>
              </a:ext>
            </a:extLst>
          </p:cNvPr>
          <p:cNvPicPr>
            <a:picLocks noChangeAspect="1"/>
          </p:cNvPicPr>
          <p:nvPr/>
        </p:nvPicPr>
        <p:blipFill rotWithShape="1">
          <a:blip r:embed="rId3"/>
          <a:srcRect r="6137" b="9445"/>
          <a:stretch/>
        </p:blipFill>
        <p:spPr>
          <a:xfrm>
            <a:off x="327631" y="1221689"/>
            <a:ext cx="11372311" cy="5326110"/>
          </a:xfrm>
          <a:prstGeom prst="rect">
            <a:avLst/>
          </a:prstGeom>
        </p:spPr>
      </p:pic>
      <p:sp>
        <p:nvSpPr>
          <p:cNvPr id="80" name="TextBox 8">
            <a:extLst>
              <a:ext uri="{FF2B5EF4-FFF2-40B4-BE49-F238E27FC236}">
                <a16:creationId xmlns:a16="http://schemas.microsoft.com/office/drawing/2014/main" id="{3452D7AF-3110-4A60-9E99-E6B88F58E12A}"/>
              </a:ext>
            </a:extLst>
          </p:cNvPr>
          <p:cNvSpPr txBox="1"/>
          <p:nvPr/>
        </p:nvSpPr>
        <p:spPr>
          <a:xfrm>
            <a:off x="7164011" y="487111"/>
            <a:ext cx="2572047" cy="430887"/>
          </a:xfrm>
          <a:prstGeom prst="rect">
            <a:avLst/>
          </a:prstGeom>
          <a:noFill/>
        </p:spPr>
        <p:txBody>
          <a:bodyPr wrap="square" lIns="0" tIns="0" rIns="0" bIns="0" rtlCol="0" anchor="ctr">
            <a:spAutoFit/>
          </a:bodyPr>
          <a:lstStyle/>
          <a:p>
            <a:r>
              <a:rPr lang="zh-CN" altLang="en-US" sz="2800" dirty="0">
                <a:solidFill>
                  <a:schemeClr val="bg2">
                    <a:lumMod val="2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原始数据集展示</a:t>
            </a:r>
          </a:p>
        </p:txBody>
      </p:sp>
      <p:pic>
        <p:nvPicPr>
          <p:cNvPr id="81" name="图片 80">
            <a:extLst>
              <a:ext uri="{FF2B5EF4-FFF2-40B4-BE49-F238E27FC236}">
                <a16:creationId xmlns:a16="http://schemas.microsoft.com/office/drawing/2014/main" id="{CB1620CD-8EF9-42D5-AA14-C9F735671C85}"/>
              </a:ext>
            </a:extLst>
          </p:cNvPr>
          <p:cNvPicPr>
            <a:picLocks noChangeAspect="1"/>
          </p:cNvPicPr>
          <p:nvPr/>
        </p:nvPicPr>
        <p:blipFill>
          <a:blip r:embed="rId4"/>
          <a:stretch>
            <a:fillRect/>
          </a:stretch>
        </p:blipFill>
        <p:spPr>
          <a:xfrm>
            <a:off x="376664" y="3884744"/>
            <a:ext cx="11132815" cy="664646"/>
          </a:xfrm>
          <a:prstGeom prst="rect">
            <a:avLst/>
          </a:prstGeom>
        </p:spPr>
      </p:pic>
      <p:sp>
        <p:nvSpPr>
          <p:cNvPr id="12" name="文本框 11">
            <a:extLst>
              <a:ext uri="{FF2B5EF4-FFF2-40B4-BE49-F238E27FC236}">
                <a16:creationId xmlns:a16="http://schemas.microsoft.com/office/drawing/2014/main" id="{E4984E81-C792-49EB-8960-1B1C9B1C7E46}"/>
              </a:ext>
            </a:extLst>
          </p:cNvPr>
          <p:cNvSpPr txBox="1"/>
          <p:nvPr/>
        </p:nvSpPr>
        <p:spPr>
          <a:xfrm>
            <a:off x="2033547" y="3321825"/>
            <a:ext cx="1705916" cy="400110"/>
          </a:xfrm>
          <a:prstGeom prst="rect">
            <a:avLst/>
          </a:prstGeom>
          <a:noFill/>
        </p:spPr>
        <p:txBody>
          <a:bodyPr wrap="none" rtlCol="0">
            <a:spAutoFit/>
          </a:bodyPr>
          <a:lstStyle/>
          <a:p>
            <a:r>
              <a:rPr lang="zh-CN" altLang="en-US" sz="2000" b="1" dirty="0"/>
              <a:t>每个用户的</a:t>
            </a:r>
            <a:r>
              <a:rPr lang="en-US" altLang="zh-CN" sz="2000" b="1" dirty="0"/>
              <a:t>ID</a:t>
            </a:r>
            <a:endParaRPr lang="zh-CN" altLang="en-US" sz="2000" b="1" dirty="0"/>
          </a:p>
        </p:txBody>
      </p:sp>
      <p:sp>
        <p:nvSpPr>
          <p:cNvPr id="83" name="文本框 82">
            <a:extLst>
              <a:ext uri="{FF2B5EF4-FFF2-40B4-BE49-F238E27FC236}">
                <a16:creationId xmlns:a16="http://schemas.microsoft.com/office/drawing/2014/main" id="{BAAEB22A-4B51-4165-8ED5-8D3ACC286F9B}"/>
              </a:ext>
            </a:extLst>
          </p:cNvPr>
          <p:cNvSpPr txBox="1"/>
          <p:nvPr/>
        </p:nvSpPr>
        <p:spPr>
          <a:xfrm>
            <a:off x="492058" y="4760204"/>
            <a:ext cx="2222083" cy="400110"/>
          </a:xfrm>
          <a:prstGeom prst="rect">
            <a:avLst/>
          </a:prstGeom>
          <a:noFill/>
        </p:spPr>
        <p:txBody>
          <a:bodyPr wrap="none" rtlCol="0">
            <a:spAutoFit/>
          </a:bodyPr>
          <a:lstStyle/>
          <a:p>
            <a:r>
              <a:rPr lang="zh-CN" altLang="en-US" sz="2000" b="1" dirty="0"/>
              <a:t>每辆摩拜单车的</a:t>
            </a:r>
            <a:r>
              <a:rPr lang="en-US" altLang="zh-CN" sz="2000" b="1" dirty="0"/>
              <a:t>ID</a:t>
            </a:r>
            <a:endParaRPr lang="zh-CN" altLang="en-US" sz="2000" b="1" dirty="0"/>
          </a:p>
        </p:txBody>
      </p:sp>
      <p:sp>
        <p:nvSpPr>
          <p:cNvPr id="84" name="文本框 83">
            <a:extLst>
              <a:ext uri="{FF2B5EF4-FFF2-40B4-BE49-F238E27FC236}">
                <a16:creationId xmlns:a16="http://schemas.microsoft.com/office/drawing/2014/main" id="{3051F453-8C18-46B4-9350-1C04B175D643}"/>
              </a:ext>
            </a:extLst>
          </p:cNvPr>
          <p:cNvSpPr txBox="1"/>
          <p:nvPr/>
        </p:nvSpPr>
        <p:spPr>
          <a:xfrm>
            <a:off x="206478" y="3321825"/>
            <a:ext cx="1705916" cy="400110"/>
          </a:xfrm>
          <a:prstGeom prst="rect">
            <a:avLst/>
          </a:prstGeom>
          <a:noFill/>
        </p:spPr>
        <p:txBody>
          <a:bodyPr wrap="none" rtlCol="0">
            <a:spAutoFit/>
          </a:bodyPr>
          <a:lstStyle/>
          <a:p>
            <a:r>
              <a:rPr lang="zh-CN" altLang="en-US" sz="2000" b="1" dirty="0"/>
              <a:t>每笔订单的</a:t>
            </a:r>
            <a:r>
              <a:rPr lang="en-US" altLang="zh-CN" sz="2000" b="1" dirty="0"/>
              <a:t>ID</a:t>
            </a:r>
            <a:endParaRPr lang="zh-CN" altLang="en-US" sz="2000" b="1" dirty="0"/>
          </a:p>
        </p:txBody>
      </p:sp>
      <p:sp>
        <p:nvSpPr>
          <p:cNvPr id="85" name="文本框 84">
            <a:extLst>
              <a:ext uri="{FF2B5EF4-FFF2-40B4-BE49-F238E27FC236}">
                <a16:creationId xmlns:a16="http://schemas.microsoft.com/office/drawing/2014/main" id="{52EDFC68-03E6-4BAF-A4DE-2D7F6D6F250E}"/>
              </a:ext>
            </a:extLst>
          </p:cNvPr>
          <p:cNvSpPr txBox="1"/>
          <p:nvPr/>
        </p:nvSpPr>
        <p:spPr>
          <a:xfrm>
            <a:off x="2888341" y="4760204"/>
            <a:ext cx="1991251" cy="400110"/>
          </a:xfrm>
          <a:prstGeom prst="rect">
            <a:avLst/>
          </a:prstGeom>
          <a:noFill/>
        </p:spPr>
        <p:txBody>
          <a:bodyPr wrap="none" rtlCol="0">
            <a:spAutoFit/>
          </a:bodyPr>
          <a:lstStyle/>
          <a:p>
            <a:r>
              <a:rPr lang="zh-CN" altLang="en-US" sz="2000" b="1" dirty="0"/>
              <a:t>骑行的开始时间</a:t>
            </a:r>
          </a:p>
        </p:txBody>
      </p:sp>
      <p:sp>
        <p:nvSpPr>
          <p:cNvPr id="86" name="文本框 85">
            <a:extLst>
              <a:ext uri="{FF2B5EF4-FFF2-40B4-BE49-F238E27FC236}">
                <a16:creationId xmlns:a16="http://schemas.microsoft.com/office/drawing/2014/main" id="{B3C2B8F7-7F20-43D9-95F1-11E9C6934DCA}"/>
              </a:ext>
            </a:extLst>
          </p:cNvPr>
          <p:cNvSpPr txBox="1"/>
          <p:nvPr/>
        </p:nvSpPr>
        <p:spPr>
          <a:xfrm>
            <a:off x="4398510" y="3348475"/>
            <a:ext cx="2765501" cy="400110"/>
          </a:xfrm>
          <a:prstGeom prst="rect">
            <a:avLst/>
          </a:prstGeom>
          <a:noFill/>
        </p:spPr>
        <p:txBody>
          <a:bodyPr wrap="none" rtlCol="0">
            <a:spAutoFit/>
          </a:bodyPr>
          <a:lstStyle/>
          <a:p>
            <a:r>
              <a:rPr lang="zh-CN" altLang="en-US" sz="2000" b="1" dirty="0"/>
              <a:t>骑行开始的经纬度位置</a:t>
            </a:r>
          </a:p>
        </p:txBody>
      </p:sp>
      <p:sp>
        <p:nvSpPr>
          <p:cNvPr id="87" name="文本框 86">
            <a:extLst>
              <a:ext uri="{FF2B5EF4-FFF2-40B4-BE49-F238E27FC236}">
                <a16:creationId xmlns:a16="http://schemas.microsoft.com/office/drawing/2014/main" id="{4DD12A78-6371-4532-A8DE-9591756926E3}"/>
              </a:ext>
            </a:extLst>
          </p:cNvPr>
          <p:cNvSpPr txBox="1"/>
          <p:nvPr/>
        </p:nvSpPr>
        <p:spPr>
          <a:xfrm>
            <a:off x="8118357" y="3321825"/>
            <a:ext cx="2765501" cy="400110"/>
          </a:xfrm>
          <a:prstGeom prst="rect">
            <a:avLst/>
          </a:prstGeom>
          <a:noFill/>
        </p:spPr>
        <p:txBody>
          <a:bodyPr wrap="none" rtlCol="0">
            <a:spAutoFit/>
          </a:bodyPr>
          <a:lstStyle/>
          <a:p>
            <a:r>
              <a:rPr lang="zh-CN" altLang="en-US" sz="2000" b="1" dirty="0"/>
              <a:t>骑行结束的经纬度位置</a:t>
            </a:r>
          </a:p>
        </p:txBody>
      </p:sp>
      <p:sp>
        <p:nvSpPr>
          <p:cNvPr id="89" name="文本框 88">
            <a:extLst>
              <a:ext uri="{FF2B5EF4-FFF2-40B4-BE49-F238E27FC236}">
                <a16:creationId xmlns:a16="http://schemas.microsoft.com/office/drawing/2014/main" id="{DFA68DFA-080A-45F9-B202-48B4B13728CB}"/>
              </a:ext>
            </a:extLst>
          </p:cNvPr>
          <p:cNvSpPr txBox="1"/>
          <p:nvPr/>
        </p:nvSpPr>
        <p:spPr>
          <a:xfrm>
            <a:off x="6543794" y="4760204"/>
            <a:ext cx="1991251" cy="400110"/>
          </a:xfrm>
          <a:prstGeom prst="rect">
            <a:avLst/>
          </a:prstGeom>
          <a:noFill/>
        </p:spPr>
        <p:txBody>
          <a:bodyPr wrap="none" rtlCol="0">
            <a:spAutoFit/>
          </a:bodyPr>
          <a:lstStyle/>
          <a:p>
            <a:r>
              <a:rPr lang="zh-CN" altLang="en-US" sz="2000" b="1" dirty="0"/>
              <a:t>骑行的结束时间</a:t>
            </a:r>
          </a:p>
        </p:txBody>
      </p:sp>
      <p:sp>
        <p:nvSpPr>
          <p:cNvPr id="90" name="文本框 89">
            <a:extLst>
              <a:ext uri="{FF2B5EF4-FFF2-40B4-BE49-F238E27FC236}">
                <a16:creationId xmlns:a16="http://schemas.microsoft.com/office/drawing/2014/main" id="{ABBCACEA-FFC7-44D4-B35E-73356F0A2922}"/>
              </a:ext>
            </a:extLst>
          </p:cNvPr>
          <p:cNvSpPr txBox="1"/>
          <p:nvPr/>
        </p:nvSpPr>
        <p:spPr>
          <a:xfrm>
            <a:off x="10042906" y="4760204"/>
            <a:ext cx="1984839" cy="400110"/>
          </a:xfrm>
          <a:prstGeom prst="rect">
            <a:avLst/>
          </a:prstGeom>
          <a:noFill/>
        </p:spPr>
        <p:txBody>
          <a:bodyPr wrap="none" rtlCol="0">
            <a:spAutoFit/>
          </a:bodyPr>
          <a:lstStyle/>
          <a:p>
            <a:r>
              <a:rPr lang="zh-CN" altLang="en-US" sz="2000" b="1" dirty="0"/>
              <a:t>骑行的行车轨迹</a:t>
            </a:r>
          </a:p>
        </p:txBody>
      </p:sp>
      <p:sp>
        <p:nvSpPr>
          <p:cNvPr id="91" name="TextBox 8">
            <a:extLst>
              <a:ext uri="{FF2B5EF4-FFF2-40B4-BE49-F238E27FC236}">
                <a16:creationId xmlns:a16="http://schemas.microsoft.com/office/drawing/2014/main" id="{D3FE2B94-E41C-4EB1-B3EA-434F12125264}"/>
              </a:ext>
            </a:extLst>
          </p:cNvPr>
          <p:cNvSpPr txBox="1"/>
          <p:nvPr/>
        </p:nvSpPr>
        <p:spPr>
          <a:xfrm>
            <a:off x="4254653" y="1956525"/>
            <a:ext cx="3213932" cy="430887"/>
          </a:xfrm>
          <a:prstGeom prst="rect">
            <a:avLst/>
          </a:prstGeom>
          <a:noFill/>
        </p:spPr>
        <p:txBody>
          <a:bodyPr wrap="square" lIns="0" tIns="0" rIns="0" bIns="0" rtlCol="0" anchor="ctr">
            <a:spAutoFit/>
          </a:bodyPr>
          <a:lstStyle/>
          <a:p>
            <a:r>
              <a:rPr lang="zh-CN" altLang="en-US" sz="2800" dirty="0">
                <a:solidFill>
                  <a:schemeClr val="bg2">
                    <a:lumMod val="2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具体数据字段介绍</a:t>
            </a:r>
          </a:p>
        </p:txBody>
      </p:sp>
    </p:spTree>
    <p:extLst>
      <p:ext uri="{BB962C8B-B14F-4D97-AF65-F5344CB8AC3E}">
        <p14:creationId xmlns:p14="http://schemas.microsoft.com/office/powerpoint/2010/main" val="2498613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80"/>
                                        </p:tgtEl>
                                        <p:attrNameLst>
                                          <p:attrName>ppt_x</p:attrName>
                                        </p:attrNameLst>
                                      </p:cBhvr>
                                      <p:tavLst>
                                        <p:tav tm="0">
                                          <p:val>
                                            <p:strVal val="ppt_x"/>
                                          </p:val>
                                        </p:tav>
                                        <p:tav tm="100000">
                                          <p:val>
                                            <p:strVal val="ppt_x"/>
                                          </p:val>
                                        </p:tav>
                                      </p:tavLst>
                                    </p:anim>
                                    <p:anim calcmode="lin" valueType="num">
                                      <p:cBhvr additive="base">
                                        <p:cTn id="17" dur="500"/>
                                        <p:tgtEl>
                                          <p:spTgt spid="80"/>
                                        </p:tgtEl>
                                        <p:attrNameLst>
                                          <p:attrName>ppt_y</p:attrName>
                                        </p:attrNameLst>
                                      </p:cBhvr>
                                      <p:tavLst>
                                        <p:tav tm="0">
                                          <p:val>
                                            <p:strVal val="ppt_y"/>
                                          </p:val>
                                        </p:tav>
                                        <p:tav tm="100000">
                                          <p:val>
                                            <p:strVal val="1+ppt_h/2"/>
                                          </p:val>
                                        </p:tav>
                                      </p:tavLst>
                                    </p:anim>
                                    <p:set>
                                      <p:cBhvr>
                                        <p:cTn id="18" dur="1" fill="hold">
                                          <p:stCondLst>
                                            <p:cond delay="499"/>
                                          </p:stCondLst>
                                        </p:cTn>
                                        <p:tgtEl>
                                          <p:spTgt spid="80"/>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0"/>
                                        </p:tgtEl>
                                        <p:attrNameLst>
                                          <p:attrName>ppt_x</p:attrName>
                                        </p:attrNameLst>
                                      </p:cBhvr>
                                      <p:tavLst>
                                        <p:tav tm="0">
                                          <p:val>
                                            <p:strVal val="ppt_x"/>
                                          </p:val>
                                        </p:tav>
                                        <p:tav tm="100000">
                                          <p:val>
                                            <p:strVal val="ppt_x"/>
                                          </p:val>
                                        </p:tav>
                                      </p:tavLst>
                                    </p:anim>
                                    <p:anim calcmode="lin" valueType="num">
                                      <p:cBhvr additive="base">
                                        <p:cTn id="21" dur="500"/>
                                        <p:tgtEl>
                                          <p:spTgt spid="10"/>
                                        </p:tgtEl>
                                        <p:attrNameLst>
                                          <p:attrName>ppt_y</p:attrName>
                                        </p:attrNameLst>
                                      </p:cBhvr>
                                      <p:tavLst>
                                        <p:tav tm="0">
                                          <p:val>
                                            <p:strVal val="ppt_y"/>
                                          </p:val>
                                        </p:tav>
                                        <p:tav tm="100000">
                                          <p:val>
                                            <p:strVal val="1+ppt_h/2"/>
                                          </p:val>
                                        </p:tav>
                                      </p:tavLst>
                                    </p:anim>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500" fill="hold"/>
                                        <p:tgtEl>
                                          <p:spTgt spid="91"/>
                                        </p:tgtEl>
                                        <p:attrNameLst>
                                          <p:attrName>ppt_x</p:attrName>
                                        </p:attrNameLst>
                                      </p:cBhvr>
                                      <p:tavLst>
                                        <p:tav tm="0">
                                          <p:val>
                                            <p:strVal val="#ppt_x"/>
                                          </p:val>
                                        </p:tav>
                                        <p:tav tm="100000">
                                          <p:val>
                                            <p:strVal val="#ppt_x"/>
                                          </p:val>
                                        </p:tav>
                                      </p:tavLst>
                                    </p:anim>
                                    <p:anim calcmode="lin" valueType="num">
                                      <p:cBhvr additive="base">
                                        <p:cTn id="28" dur="5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anim calcmode="lin" valueType="num">
                                      <p:cBhvr additive="base">
                                        <p:cTn id="31" dur="500" fill="hold"/>
                                        <p:tgtEl>
                                          <p:spTgt spid="81"/>
                                        </p:tgtEl>
                                        <p:attrNameLst>
                                          <p:attrName>ppt_x</p:attrName>
                                        </p:attrNameLst>
                                      </p:cBhvr>
                                      <p:tavLst>
                                        <p:tav tm="0">
                                          <p:val>
                                            <p:strVal val="#ppt_x"/>
                                          </p:val>
                                        </p:tav>
                                        <p:tav tm="100000">
                                          <p:val>
                                            <p:strVal val="#ppt_x"/>
                                          </p:val>
                                        </p:tav>
                                      </p:tavLst>
                                    </p:anim>
                                    <p:anim calcmode="lin" valueType="num">
                                      <p:cBhvr additive="base">
                                        <p:cTn id="3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additive="base">
                                        <p:cTn id="37" dur="500" fill="hold"/>
                                        <p:tgtEl>
                                          <p:spTgt spid="84"/>
                                        </p:tgtEl>
                                        <p:attrNameLst>
                                          <p:attrName>ppt_x</p:attrName>
                                        </p:attrNameLst>
                                      </p:cBhvr>
                                      <p:tavLst>
                                        <p:tav tm="0">
                                          <p:val>
                                            <p:strVal val="#ppt_x"/>
                                          </p:val>
                                        </p:tav>
                                        <p:tav tm="100000">
                                          <p:val>
                                            <p:strVal val="#ppt_x"/>
                                          </p:val>
                                        </p:tav>
                                      </p:tavLst>
                                    </p:anim>
                                    <p:anim calcmode="lin" valueType="num">
                                      <p:cBhvr additive="base">
                                        <p:cTn id="3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ppt_x"/>
                                          </p:val>
                                        </p:tav>
                                        <p:tav tm="100000">
                                          <p:val>
                                            <p:strVal val="#ppt_x"/>
                                          </p:val>
                                        </p:tav>
                                      </p:tavLst>
                                    </p:anim>
                                    <p:anim calcmode="lin" valueType="num">
                                      <p:cBhvr additive="base">
                                        <p:cTn id="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anim calcmode="lin" valueType="num">
                                      <p:cBhvr additive="base">
                                        <p:cTn id="61" dur="500" fill="hold"/>
                                        <p:tgtEl>
                                          <p:spTgt spid="86"/>
                                        </p:tgtEl>
                                        <p:attrNameLst>
                                          <p:attrName>ppt_x</p:attrName>
                                        </p:attrNameLst>
                                      </p:cBhvr>
                                      <p:tavLst>
                                        <p:tav tm="0">
                                          <p:val>
                                            <p:strVal val="#ppt_x"/>
                                          </p:val>
                                        </p:tav>
                                        <p:tav tm="100000">
                                          <p:val>
                                            <p:strVal val="#ppt_x"/>
                                          </p:val>
                                        </p:tav>
                                      </p:tavLst>
                                    </p:anim>
                                    <p:anim calcmode="lin" valueType="num">
                                      <p:cBhvr additive="base">
                                        <p:cTn id="6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500" fill="hold"/>
                                        <p:tgtEl>
                                          <p:spTgt spid="89"/>
                                        </p:tgtEl>
                                        <p:attrNameLst>
                                          <p:attrName>ppt_x</p:attrName>
                                        </p:attrNameLst>
                                      </p:cBhvr>
                                      <p:tavLst>
                                        <p:tav tm="0">
                                          <p:val>
                                            <p:strVal val="#ppt_x"/>
                                          </p:val>
                                        </p:tav>
                                        <p:tav tm="100000">
                                          <p:val>
                                            <p:strVal val="#ppt_x"/>
                                          </p:val>
                                        </p:tav>
                                      </p:tavLst>
                                    </p:anim>
                                    <p:anim calcmode="lin" valueType="num">
                                      <p:cBhvr additive="base">
                                        <p:cTn id="6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0"/>
                                        </p:tgtEl>
                                        <p:attrNameLst>
                                          <p:attrName>style.visibility</p:attrName>
                                        </p:attrNameLst>
                                      </p:cBhvr>
                                      <p:to>
                                        <p:strVal val="visible"/>
                                      </p:to>
                                    </p:set>
                                    <p:anim calcmode="lin" valueType="num">
                                      <p:cBhvr additive="base">
                                        <p:cTn id="79" dur="500" fill="hold"/>
                                        <p:tgtEl>
                                          <p:spTgt spid="90"/>
                                        </p:tgtEl>
                                        <p:attrNameLst>
                                          <p:attrName>ppt_x</p:attrName>
                                        </p:attrNameLst>
                                      </p:cBhvr>
                                      <p:tavLst>
                                        <p:tav tm="0">
                                          <p:val>
                                            <p:strVal val="#ppt_x"/>
                                          </p:val>
                                        </p:tav>
                                        <p:tav tm="100000">
                                          <p:val>
                                            <p:strVal val="#ppt_x"/>
                                          </p:val>
                                        </p:tav>
                                      </p:tavLst>
                                    </p:anim>
                                    <p:anim calcmode="lin" valueType="num">
                                      <p:cBhvr additive="base">
                                        <p:cTn id="8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0" grpId="1"/>
      <p:bldP spid="12" grpId="0"/>
      <p:bldP spid="83" grpId="0"/>
      <p:bldP spid="84" grpId="0"/>
      <p:bldP spid="85" grpId="0"/>
      <p:bldP spid="86" grpId="0"/>
      <p:bldP spid="87" grpId="0"/>
      <p:bldP spid="89" grpId="0"/>
      <p:bldP spid="90"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rot="1709927">
            <a:off x="376016" y="20766"/>
            <a:ext cx="1298237" cy="1134750"/>
            <a:chOff x="891171" y="2107956"/>
            <a:chExt cx="2649224" cy="2315607"/>
          </a:xfrm>
        </p:grpSpPr>
        <p:sp>
          <p:nvSpPr>
            <p:cNvPr id="42" name="椭圆 41"/>
            <p:cNvSpPr/>
            <p:nvPr/>
          </p:nvSpPr>
          <p:spPr>
            <a:xfrm>
              <a:off x="1224788" y="2107956"/>
              <a:ext cx="2315607" cy="2315607"/>
            </a:xfrm>
            <a:prstGeom prst="ellipse">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91171" y="2932142"/>
              <a:ext cx="667234" cy="6672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8">
            <a:extLst>
              <a:ext uri="{FF2B5EF4-FFF2-40B4-BE49-F238E27FC236}">
                <a16:creationId xmlns:a16="http://schemas.microsoft.com/office/drawing/2014/main" id="{EBA237D6-949A-49C8-A120-3C33000B0035}"/>
              </a:ext>
            </a:extLst>
          </p:cNvPr>
          <p:cNvSpPr txBox="1"/>
          <p:nvPr/>
        </p:nvSpPr>
        <p:spPr>
          <a:xfrm>
            <a:off x="910770" y="333202"/>
            <a:ext cx="3955143" cy="430887"/>
          </a:xfrm>
          <a:prstGeom prst="rect">
            <a:avLst/>
          </a:prstGeom>
          <a:noFill/>
        </p:spPr>
        <p:txBody>
          <a:bodyPr wrap="square" lIns="0" tIns="0" rIns="0" bIns="0" rtlCol="0" anchor="ctr">
            <a:spAutoFit/>
          </a:bodyPr>
          <a:lstStyle/>
          <a:p>
            <a:r>
              <a:rPr lang="zh-CN" altLang="en-US" sz="28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项目开发方法与研究过程</a:t>
            </a:r>
          </a:p>
        </p:txBody>
      </p:sp>
      <p:sp>
        <p:nvSpPr>
          <p:cNvPr id="35" name="矩形 34">
            <a:extLst>
              <a:ext uri="{FF2B5EF4-FFF2-40B4-BE49-F238E27FC236}">
                <a16:creationId xmlns:a16="http://schemas.microsoft.com/office/drawing/2014/main" id="{A1527232-FEAC-4140-AAF4-09D83A974EC7}"/>
              </a:ext>
            </a:extLst>
          </p:cNvPr>
          <p:cNvSpPr/>
          <p:nvPr/>
        </p:nvSpPr>
        <p:spPr>
          <a:xfrm>
            <a:off x="870306" y="782511"/>
            <a:ext cx="2295821" cy="420756"/>
          </a:xfrm>
          <a:prstGeom prst="rect">
            <a:avLst/>
          </a:prstGeom>
        </p:spPr>
        <p:txBody>
          <a:bodyPr wrap="none">
            <a:spAutoFit/>
          </a:bodyPr>
          <a:lstStyle/>
          <a:p>
            <a:pPr lvl="0" algn="ctr" fontAlgn="base">
              <a:spcBef>
                <a:spcPct val="0"/>
              </a:spcBef>
              <a:spcAft>
                <a:spcPct val="0"/>
              </a:spcAft>
              <a:defRPr/>
            </a:pPr>
            <a:r>
              <a:rPr lang="en-US" altLang="zh-CN" sz="1067" dirty="0">
                <a:latin typeface="+mj-lt"/>
                <a:ea typeface="方正兰亭黑_GBK"/>
              </a:rPr>
              <a:t>RESEARCH METHODS AND PROCESSES</a:t>
            </a:r>
          </a:p>
          <a:p>
            <a:pPr lvl="0" algn="ctr" fontAlgn="base">
              <a:spcBef>
                <a:spcPct val="0"/>
              </a:spcBef>
              <a:spcAft>
                <a:spcPct val="0"/>
              </a:spcAft>
              <a:defRPr/>
            </a:pPr>
            <a:endParaRPr lang="en-US" altLang="zh-CN" sz="1067" dirty="0">
              <a:latin typeface="+mj-lt"/>
              <a:ea typeface="方正兰亭黑_GBK"/>
            </a:endParaRPr>
          </a:p>
        </p:txBody>
      </p:sp>
      <p:grpSp>
        <p:nvGrpSpPr>
          <p:cNvPr id="12" name="组合 11">
            <a:extLst>
              <a:ext uri="{FF2B5EF4-FFF2-40B4-BE49-F238E27FC236}">
                <a16:creationId xmlns:a16="http://schemas.microsoft.com/office/drawing/2014/main" id="{290E82AE-EF7F-4E5A-AAD0-53BC66B5820B}"/>
              </a:ext>
            </a:extLst>
          </p:cNvPr>
          <p:cNvGrpSpPr/>
          <p:nvPr/>
        </p:nvGrpSpPr>
        <p:grpSpPr>
          <a:xfrm>
            <a:off x="151284" y="1414908"/>
            <a:ext cx="5798685" cy="2137490"/>
            <a:chOff x="557518" y="1315959"/>
            <a:chExt cx="5798685" cy="2137490"/>
          </a:xfrm>
        </p:grpSpPr>
        <p:sp>
          <p:nvSpPr>
            <p:cNvPr id="83" name="矩形 82">
              <a:extLst>
                <a:ext uri="{FF2B5EF4-FFF2-40B4-BE49-F238E27FC236}">
                  <a16:creationId xmlns:a16="http://schemas.microsoft.com/office/drawing/2014/main" id="{DE0DC48A-8277-46BA-B65F-52A23C4BE6EB}"/>
                </a:ext>
              </a:extLst>
            </p:cNvPr>
            <p:cNvSpPr/>
            <p:nvPr/>
          </p:nvSpPr>
          <p:spPr>
            <a:xfrm>
              <a:off x="1919830" y="1315959"/>
              <a:ext cx="4436373" cy="2137490"/>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通过</a:t>
              </a:r>
              <a:r>
                <a:rPr lang="en-US" altLang="zh-CN" sz="2000" dirty="0" err="1">
                  <a:solidFill>
                    <a:schemeClr val="tx1"/>
                  </a:solidFill>
                  <a:latin typeface="黑体" panose="02010609060101010101" pitchFamily="49" charset="-122"/>
                  <a:ea typeface="黑体" panose="02010609060101010101" pitchFamily="49" charset="-122"/>
                </a:rPr>
                <a:t>Xshell</a:t>
              </a:r>
              <a:r>
                <a:rPr lang="zh-CN" altLang="en-US" sz="2000" dirty="0">
                  <a:solidFill>
                    <a:schemeClr val="tx1"/>
                  </a:solidFill>
                  <a:latin typeface="黑体" panose="02010609060101010101" pitchFamily="49" charset="-122"/>
                  <a:ea typeface="黑体" panose="02010609060101010101" pitchFamily="49" charset="-122"/>
                </a:rPr>
                <a:t>插件打开虚拟机</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以及</a:t>
              </a:r>
              <a:r>
                <a:rPr lang="en-US" altLang="zh-CN" sz="2000" dirty="0">
                  <a:solidFill>
                    <a:schemeClr val="tx1"/>
                  </a:solidFill>
                  <a:latin typeface="黑体" panose="02010609060101010101" pitchFamily="49" charset="-122"/>
                  <a:ea typeface="黑体" panose="02010609060101010101" pitchFamily="49" charset="-122"/>
                </a:rPr>
                <a:t>Hadoop</a:t>
              </a:r>
              <a:r>
                <a:rPr lang="zh-CN" altLang="en-US" sz="2000" dirty="0">
                  <a:solidFill>
                    <a:schemeClr val="tx1"/>
                  </a:solidFill>
                  <a:latin typeface="黑体" panose="02010609060101010101" pitchFamily="49" charset="-122"/>
                  <a:ea typeface="黑体" panose="02010609060101010101" pitchFamily="49" charset="-122"/>
                </a:rPr>
                <a:t>集群</a:t>
              </a:r>
            </a:p>
          </p:txBody>
        </p:sp>
        <p:grpSp>
          <p:nvGrpSpPr>
            <p:cNvPr id="78" name="组合 77">
              <a:extLst>
                <a:ext uri="{FF2B5EF4-FFF2-40B4-BE49-F238E27FC236}">
                  <a16:creationId xmlns:a16="http://schemas.microsoft.com/office/drawing/2014/main" id="{E2752F3E-7966-4E8E-9CD2-BA55408DD1C8}"/>
                </a:ext>
              </a:extLst>
            </p:cNvPr>
            <p:cNvGrpSpPr/>
            <p:nvPr/>
          </p:nvGrpSpPr>
          <p:grpSpPr>
            <a:xfrm>
              <a:off x="557518" y="1717787"/>
              <a:ext cx="1362312" cy="1333834"/>
              <a:chOff x="2033123" y="2935044"/>
              <a:chExt cx="1668021" cy="1646502"/>
            </a:xfrm>
          </p:grpSpPr>
          <p:sp>
            <p:nvSpPr>
              <p:cNvPr id="79" name="椭圆 78">
                <a:extLst>
                  <a:ext uri="{FF2B5EF4-FFF2-40B4-BE49-F238E27FC236}">
                    <a16:creationId xmlns:a16="http://schemas.microsoft.com/office/drawing/2014/main" id="{5E637685-26A7-49C3-B9DE-4A9E0AEC3E63}"/>
                  </a:ext>
                </a:extLst>
              </p:cNvPr>
              <p:cNvSpPr/>
              <p:nvPr/>
            </p:nvSpPr>
            <p:spPr>
              <a:xfrm>
                <a:off x="2033123" y="2935044"/>
                <a:ext cx="1668021" cy="1646502"/>
              </a:xfrm>
              <a:prstGeom prst="ellipse">
                <a:avLst/>
              </a:prstGeom>
              <a:noFill/>
              <a:ln w="539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20">
                <a:extLst>
                  <a:ext uri="{FF2B5EF4-FFF2-40B4-BE49-F238E27FC236}">
                    <a16:creationId xmlns:a16="http://schemas.microsoft.com/office/drawing/2014/main" id="{D4ED2F15-6229-416B-83DB-2B3A604C5FA5}"/>
                  </a:ext>
                </a:extLst>
              </p:cNvPr>
              <p:cNvSpPr txBox="1"/>
              <p:nvPr/>
            </p:nvSpPr>
            <p:spPr>
              <a:xfrm flipH="1">
                <a:off x="2389764" y="3299394"/>
                <a:ext cx="936680" cy="706072"/>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STEP</a:t>
                </a:r>
              </a:p>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01</a:t>
                </a:r>
              </a:p>
            </p:txBody>
          </p:sp>
        </p:grpSp>
      </p:grpSp>
      <p:grpSp>
        <p:nvGrpSpPr>
          <p:cNvPr id="90" name="组合 89">
            <a:extLst>
              <a:ext uri="{FF2B5EF4-FFF2-40B4-BE49-F238E27FC236}">
                <a16:creationId xmlns:a16="http://schemas.microsoft.com/office/drawing/2014/main" id="{7BA5F184-28C1-4E45-B278-73F52AFCD40E}"/>
              </a:ext>
            </a:extLst>
          </p:cNvPr>
          <p:cNvGrpSpPr/>
          <p:nvPr/>
        </p:nvGrpSpPr>
        <p:grpSpPr>
          <a:xfrm>
            <a:off x="6175349" y="1414908"/>
            <a:ext cx="5798685" cy="2137490"/>
            <a:chOff x="557518" y="1315959"/>
            <a:chExt cx="5798685" cy="2137490"/>
          </a:xfrm>
        </p:grpSpPr>
        <p:sp>
          <p:nvSpPr>
            <p:cNvPr id="91" name="矩形 90">
              <a:extLst>
                <a:ext uri="{FF2B5EF4-FFF2-40B4-BE49-F238E27FC236}">
                  <a16:creationId xmlns:a16="http://schemas.microsoft.com/office/drawing/2014/main" id="{F039FBE1-4CFD-4FE2-95A1-84F87F17BE7D}"/>
                </a:ext>
              </a:extLst>
            </p:cNvPr>
            <p:cNvSpPr/>
            <p:nvPr/>
          </p:nvSpPr>
          <p:spPr>
            <a:xfrm>
              <a:off x="1919830" y="1315959"/>
              <a:ext cx="4436373" cy="2137490"/>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Eclipse</a:t>
              </a:r>
              <a:r>
                <a:rPr lang="zh-CN" altLang="en-US" sz="2000" dirty="0">
                  <a:solidFill>
                    <a:schemeClr val="tx1"/>
                  </a:solidFill>
                  <a:latin typeface="黑体" panose="02010609060101010101" pitchFamily="49" charset="-122"/>
                  <a:ea typeface="黑体" panose="02010609060101010101" pitchFamily="49" charset="-122"/>
                </a:rPr>
                <a:t>编写</a:t>
              </a:r>
              <a:r>
                <a:rPr lang="en-US" altLang="zh-CN" sz="2000" dirty="0">
                  <a:solidFill>
                    <a:schemeClr val="tx1"/>
                  </a:solidFill>
                  <a:latin typeface="黑体" panose="02010609060101010101" pitchFamily="49" charset="-122"/>
                  <a:ea typeface="黑体" panose="02010609060101010101" pitchFamily="49" charset="-122"/>
                </a:rPr>
                <a:t>JAVA</a:t>
              </a:r>
              <a:r>
                <a:rPr lang="zh-CN" altLang="en-US" sz="2000" dirty="0">
                  <a:solidFill>
                    <a:schemeClr val="tx1"/>
                  </a:solidFill>
                  <a:latin typeface="黑体" panose="02010609060101010101" pitchFamily="49" charset="-122"/>
                  <a:ea typeface="黑体" panose="02010609060101010101" pitchFamily="49" charset="-122"/>
                </a:rPr>
                <a:t>代码</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手动调用</a:t>
              </a:r>
              <a:r>
                <a:rPr lang="en-US" altLang="zh-CN" sz="2000" dirty="0">
                  <a:solidFill>
                    <a:schemeClr val="tx1"/>
                  </a:solidFill>
                  <a:latin typeface="黑体" panose="02010609060101010101" pitchFamily="49" charset="-122"/>
                  <a:ea typeface="黑体" panose="02010609060101010101" pitchFamily="49" charset="-122"/>
                </a:rPr>
                <a:t>MapReduce</a:t>
              </a:r>
              <a:r>
                <a:rPr lang="zh-CN" altLang="en-US" sz="2000" dirty="0">
                  <a:solidFill>
                    <a:schemeClr val="tx1"/>
                  </a:solidFill>
                  <a:latin typeface="黑体" panose="02010609060101010101" pitchFamily="49" charset="-122"/>
                  <a:ea typeface="黑体" panose="02010609060101010101" pitchFamily="49" charset="-122"/>
                </a:rPr>
                <a:t>框架分析数据</a:t>
              </a:r>
            </a:p>
          </p:txBody>
        </p:sp>
        <p:grpSp>
          <p:nvGrpSpPr>
            <p:cNvPr id="92" name="组合 91">
              <a:extLst>
                <a:ext uri="{FF2B5EF4-FFF2-40B4-BE49-F238E27FC236}">
                  <a16:creationId xmlns:a16="http://schemas.microsoft.com/office/drawing/2014/main" id="{B7EF37E8-BA6E-4444-A2D2-AEC90DC39751}"/>
                </a:ext>
              </a:extLst>
            </p:cNvPr>
            <p:cNvGrpSpPr/>
            <p:nvPr/>
          </p:nvGrpSpPr>
          <p:grpSpPr>
            <a:xfrm>
              <a:off x="557518" y="1717787"/>
              <a:ext cx="1362312" cy="1333834"/>
              <a:chOff x="2033123" y="2935044"/>
              <a:chExt cx="1668021" cy="1646502"/>
            </a:xfrm>
          </p:grpSpPr>
          <p:sp>
            <p:nvSpPr>
              <p:cNvPr id="93" name="椭圆 92">
                <a:extLst>
                  <a:ext uri="{FF2B5EF4-FFF2-40B4-BE49-F238E27FC236}">
                    <a16:creationId xmlns:a16="http://schemas.microsoft.com/office/drawing/2014/main" id="{5CBED444-3B84-4AAC-82A6-C0E7D84C5511}"/>
                  </a:ext>
                </a:extLst>
              </p:cNvPr>
              <p:cNvSpPr/>
              <p:nvPr/>
            </p:nvSpPr>
            <p:spPr>
              <a:xfrm>
                <a:off x="2033123" y="2935044"/>
                <a:ext cx="1668021" cy="1646502"/>
              </a:xfrm>
              <a:prstGeom prst="ellipse">
                <a:avLst/>
              </a:prstGeom>
              <a:noFill/>
              <a:ln w="539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20">
                <a:extLst>
                  <a:ext uri="{FF2B5EF4-FFF2-40B4-BE49-F238E27FC236}">
                    <a16:creationId xmlns:a16="http://schemas.microsoft.com/office/drawing/2014/main" id="{CCE62B08-D62D-478A-AF3A-F46DEC720CCE}"/>
                  </a:ext>
                </a:extLst>
              </p:cNvPr>
              <p:cNvSpPr txBox="1"/>
              <p:nvPr/>
            </p:nvSpPr>
            <p:spPr>
              <a:xfrm flipH="1">
                <a:off x="2389764" y="3299395"/>
                <a:ext cx="936680" cy="995818"/>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STEP</a:t>
                </a:r>
              </a:p>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02</a:t>
                </a:r>
              </a:p>
            </p:txBody>
          </p:sp>
        </p:grpSp>
      </p:grpSp>
      <p:grpSp>
        <p:nvGrpSpPr>
          <p:cNvPr id="95" name="组合 94">
            <a:extLst>
              <a:ext uri="{FF2B5EF4-FFF2-40B4-BE49-F238E27FC236}">
                <a16:creationId xmlns:a16="http://schemas.microsoft.com/office/drawing/2014/main" id="{FBFFCE06-C9F4-488B-86CC-0E67104BE915}"/>
              </a:ext>
            </a:extLst>
          </p:cNvPr>
          <p:cNvGrpSpPr/>
          <p:nvPr/>
        </p:nvGrpSpPr>
        <p:grpSpPr>
          <a:xfrm>
            <a:off x="151284" y="4124211"/>
            <a:ext cx="5798685" cy="2137490"/>
            <a:chOff x="557518" y="1315959"/>
            <a:chExt cx="5798685" cy="2137490"/>
          </a:xfrm>
        </p:grpSpPr>
        <p:sp>
          <p:nvSpPr>
            <p:cNvPr id="96" name="矩形 95">
              <a:extLst>
                <a:ext uri="{FF2B5EF4-FFF2-40B4-BE49-F238E27FC236}">
                  <a16:creationId xmlns:a16="http://schemas.microsoft.com/office/drawing/2014/main" id="{C0278AC0-848E-40CA-B909-DDAC983201CF}"/>
                </a:ext>
              </a:extLst>
            </p:cNvPr>
            <p:cNvSpPr/>
            <p:nvPr/>
          </p:nvSpPr>
          <p:spPr>
            <a:xfrm>
              <a:off x="1919830" y="1315959"/>
              <a:ext cx="4436373" cy="2137490"/>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将数据文件导入</a:t>
              </a:r>
              <a:r>
                <a:rPr lang="en-US" altLang="zh-CN" sz="2000" dirty="0">
                  <a:solidFill>
                    <a:schemeClr val="tx1"/>
                  </a:solidFill>
                  <a:latin typeface="黑体" panose="02010609060101010101" pitchFamily="49" charset="-122"/>
                  <a:ea typeface="黑体" panose="02010609060101010101" pitchFamily="49" charset="-122"/>
                </a:rPr>
                <a:t>HIVE</a:t>
              </a:r>
              <a:r>
                <a:rPr lang="zh-CN" altLang="en-US" sz="2000" dirty="0">
                  <a:solidFill>
                    <a:schemeClr val="tx1"/>
                  </a:solidFill>
                  <a:latin typeface="黑体" panose="02010609060101010101" pitchFamily="49" charset="-122"/>
                  <a:ea typeface="黑体" panose="02010609060101010101" pitchFamily="49" charset="-122"/>
                </a:rPr>
                <a:t>数据库</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利用</a:t>
              </a:r>
              <a:r>
                <a:rPr lang="en-US" altLang="zh-CN" sz="2000" dirty="0">
                  <a:solidFill>
                    <a:schemeClr val="tx1"/>
                  </a:solidFill>
                  <a:latin typeface="黑体" panose="02010609060101010101" pitchFamily="49" charset="-122"/>
                  <a:ea typeface="黑体" panose="02010609060101010101" pitchFamily="49" charset="-122"/>
                </a:rPr>
                <a:t>SQL</a:t>
              </a:r>
              <a:r>
                <a:rPr lang="zh-CN" altLang="en-US" sz="2000" dirty="0">
                  <a:solidFill>
                    <a:schemeClr val="tx1"/>
                  </a:solidFill>
                  <a:latin typeface="黑体" panose="02010609060101010101" pitchFamily="49" charset="-122"/>
                  <a:ea typeface="黑体" panose="02010609060101010101" pitchFamily="49" charset="-122"/>
                </a:rPr>
                <a:t>语句进一步挖掘数据</a:t>
              </a:r>
            </a:p>
          </p:txBody>
        </p:sp>
        <p:grpSp>
          <p:nvGrpSpPr>
            <p:cNvPr id="97" name="组合 96">
              <a:extLst>
                <a:ext uri="{FF2B5EF4-FFF2-40B4-BE49-F238E27FC236}">
                  <a16:creationId xmlns:a16="http://schemas.microsoft.com/office/drawing/2014/main" id="{604186AE-D43A-4400-9EB6-9470ADD787FD}"/>
                </a:ext>
              </a:extLst>
            </p:cNvPr>
            <p:cNvGrpSpPr/>
            <p:nvPr/>
          </p:nvGrpSpPr>
          <p:grpSpPr>
            <a:xfrm>
              <a:off x="557518" y="1717787"/>
              <a:ext cx="1362312" cy="1333834"/>
              <a:chOff x="2033123" y="2935044"/>
              <a:chExt cx="1668021" cy="1646502"/>
            </a:xfrm>
          </p:grpSpPr>
          <p:sp>
            <p:nvSpPr>
              <p:cNvPr id="98" name="椭圆 97">
                <a:extLst>
                  <a:ext uri="{FF2B5EF4-FFF2-40B4-BE49-F238E27FC236}">
                    <a16:creationId xmlns:a16="http://schemas.microsoft.com/office/drawing/2014/main" id="{122ACBE2-2016-40F1-94D9-FD37D30CB418}"/>
                  </a:ext>
                </a:extLst>
              </p:cNvPr>
              <p:cNvSpPr/>
              <p:nvPr/>
            </p:nvSpPr>
            <p:spPr>
              <a:xfrm>
                <a:off x="2033123" y="2935044"/>
                <a:ext cx="1668021" cy="1646502"/>
              </a:xfrm>
              <a:prstGeom prst="ellipse">
                <a:avLst/>
              </a:prstGeom>
              <a:noFill/>
              <a:ln w="539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20">
                <a:extLst>
                  <a:ext uri="{FF2B5EF4-FFF2-40B4-BE49-F238E27FC236}">
                    <a16:creationId xmlns:a16="http://schemas.microsoft.com/office/drawing/2014/main" id="{546C571A-FE72-4D4F-99A3-56D0607D4891}"/>
                  </a:ext>
                </a:extLst>
              </p:cNvPr>
              <p:cNvSpPr txBox="1"/>
              <p:nvPr/>
            </p:nvSpPr>
            <p:spPr>
              <a:xfrm flipH="1">
                <a:off x="2389764" y="3299395"/>
                <a:ext cx="936680" cy="995818"/>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STEP</a:t>
                </a:r>
              </a:p>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03</a:t>
                </a:r>
              </a:p>
            </p:txBody>
          </p:sp>
        </p:grpSp>
      </p:grpSp>
      <p:grpSp>
        <p:nvGrpSpPr>
          <p:cNvPr id="100" name="组合 99">
            <a:extLst>
              <a:ext uri="{FF2B5EF4-FFF2-40B4-BE49-F238E27FC236}">
                <a16:creationId xmlns:a16="http://schemas.microsoft.com/office/drawing/2014/main" id="{BB5EB712-0F2E-430A-8E85-978BF1906624}"/>
              </a:ext>
            </a:extLst>
          </p:cNvPr>
          <p:cNvGrpSpPr/>
          <p:nvPr/>
        </p:nvGrpSpPr>
        <p:grpSpPr>
          <a:xfrm>
            <a:off x="6175349" y="4119483"/>
            <a:ext cx="5798685" cy="2137490"/>
            <a:chOff x="557518" y="1315959"/>
            <a:chExt cx="5798685" cy="2137490"/>
          </a:xfrm>
        </p:grpSpPr>
        <p:sp>
          <p:nvSpPr>
            <p:cNvPr id="101" name="矩形 100">
              <a:extLst>
                <a:ext uri="{FF2B5EF4-FFF2-40B4-BE49-F238E27FC236}">
                  <a16:creationId xmlns:a16="http://schemas.microsoft.com/office/drawing/2014/main" id="{5221E3CE-61DF-441D-8AE2-9F5400406D99}"/>
                </a:ext>
              </a:extLst>
            </p:cNvPr>
            <p:cNvSpPr/>
            <p:nvPr/>
          </p:nvSpPr>
          <p:spPr>
            <a:xfrm>
              <a:off x="1919830" y="1315959"/>
              <a:ext cx="4436373" cy="2137490"/>
            </a:xfrm>
            <a:prstGeom prst="rect">
              <a:avLst/>
            </a:prstGeom>
            <a:solidFill>
              <a:schemeClr val="bg1"/>
            </a:solidFill>
            <a:ln>
              <a:noFill/>
            </a:ln>
            <a:effectLst>
              <a:glow rad="101600">
                <a:schemeClr val="accent3">
                  <a:satMod val="175000"/>
                  <a:alpha val="40000"/>
                </a:schemeClr>
              </a:glow>
              <a:outerShdw blurRad="203200" dist="25400" dir="1800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利用</a:t>
              </a:r>
              <a:r>
                <a:rPr lang="en-US" altLang="zh-CN" sz="2000" dirty="0">
                  <a:solidFill>
                    <a:schemeClr val="tx1"/>
                  </a:solidFill>
                  <a:latin typeface="黑体" panose="02010609060101010101" pitchFamily="49" charset="-122"/>
                  <a:ea typeface="黑体" panose="02010609060101010101" pitchFamily="49" charset="-122"/>
                </a:rPr>
                <a:t>CSS</a:t>
              </a:r>
              <a:r>
                <a:rPr lang="zh-CN" altLang="en-US" sz="2000" dirty="0">
                  <a:solidFill>
                    <a:schemeClr val="tx1"/>
                  </a:solidFill>
                  <a:latin typeface="黑体" panose="02010609060101010101" pitchFamily="49" charset="-122"/>
                  <a:ea typeface="黑体" panose="02010609060101010101" pitchFamily="49" charset="-122"/>
                </a:rPr>
                <a:t>和</a:t>
              </a:r>
              <a:r>
                <a:rPr lang="en-US" altLang="zh-CN" sz="2000" dirty="0" err="1">
                  <a:solidFill>
                    <a:schemeClr val="tx1"/>
                  </a:solidFill>
                  <a:latin typeface="黑体" panose="02010609060101010101" pitchFamily="49" charset="-122"/>
                  <a:ea typeface="黑体" panose="02010609060101010101" pitchFamily="49" charset="-122"/>
                </a:rPr>
                <a:t>Javascript</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还有</a:t>
              </a:r>
              <a:r>
                <a:rPr lang="en-US" altLang="zh-CN" sz="2000" dirty="0">
                  <a:solidFill>
                    <a:schemeClr val="tx1"/>
                  </a:solidFill>
                  <a:latin typeface="黑体" panose="02010609060101010101" pitchFamily="49" charset="-122"/>
                  <a:ea typeface="黑体" panose="02010609060101010101" pitchFamily="49" charset="-122"/>
                </a:rPr>
                <a:t>Python</a:t>
              </a:r>
              <a:r>
                <a:rPr lang="zh-CN" altLang="en-US" sz="2000" dirty="0">
                  <a:solidFill>
                    <a:schemeClr val="tx1"/>
                  </a:solidFill>
                  <a:latin typeface="黑体" panose="02010609060101010101" pitchFamily="49" charset="-122"/>
                  <a:ea typeface="黑体" panose="02010609060101010101" pitchFamily="49" charset="-122"/>
                </a:rPr>
                <a:t>可视化库进行数据可视化</a:t>
              </a:r>
            </a:p>
          </p:txBody>
        </p:sp>
        <p:grpSp>
          <p:nvGrpSpPr>
            <p:cNvPr id="102" name="组合 101">
              <a:extLst>
                <a:ext uri="{FF2B5EF4-FFF2-40B4-BE49-F238E27FC236}">
                  <a16:creationId xmlns:a16="http://schemas.microsoft.com/office/drawing/2014/main" id="{8AF9A6AF-09E7-43AC-8669-DA1923A4189C}"/>
                </a:ext>
              </a:extLst>
            </p:cNvPr>
            <p:cNvGrpSpPr/>
            <p:nvPr/>
          </p:nvGrpSpPr>
          <p:grpSpPr>
            <a:xfrm>
              <a:off x="557518" y="1717787"/>
              <a:ext cx="1362312" cy="1333834"/>
              <a:chOff x="2033123" y="2935044"/>
              <a:chExt cx="1668021" cy="1646502"/>
            </a:xfrm>
          </p:grpSpPr>
          <p:sp>
            <p:nvSpPr>
              <p:cNvPr id="103" name="椭圆 102">
                <a:extLst>
                  <a:ext uri="{FF2B5EF4-FFF2-40B4-BE49-F238E27FC236}">
                    <a16:creationId xmlns:a16="http://schemas.microsoft.com/office/drawing/2014/main" id="{4145AE75-FA34-4D04-900F-7581A31A3A5A}"/>
                  </a:ext>
                </a:extLst>
              </p:cNvPr>
              <p:cNvSpPr/>
              <p:nvPr/>
            </p:nvSpPr>
            <p:spPr>
              <a:xfrm>
                <a:off x="2033123" y="2935044"/>
                <a:ext cx="1668021" cy="1646502"/>
              </a:xfrm>
              <a:prstGeom prst="ellipse">
                <a:avLst/>
              </a:prstGeom>
              <a:noFill/>
              <a:ln w="539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20">
                <a:extLst>
                  <a:ext uri="{FF2B5EF4-FFF2-40B4-BE49-F238E27FC236}">
                    <a16:creationId xmlns:a16="http://schemas.microsoft.com/office/drawing/2014/main" id="{5AD4215D-FCE8-433D-95EC-1410D058C532}"/>
                  </a:ext>
                </a:extLst>
              </p:cNvPr>
              <p:cNvSpPr txBox="1"/>
              <p:nvPr/>
            </p:nvSpPr>
            <p:spPr>
              <a:xfrm flipH="1">
                <a:off x="2389764" y="3299395"/>
                <a:ext cx="936680" cy="995818"/>
              </a:xfrm>
              <a:prstGeom prst="rect">
                <a:avLst/>
              </a:prstGeom>
              <a:noFill/>
              <a:ln w="9525">
                <a:noFill/>
                <a:miter/>
              </a:ln>
              <a:effectLst>
                <a:outerShdw sx="999" sy="999" algn="ctr" rotWithShape="0">
                  <a:srgbClr val="000000"/>
                </a:outerShdw>
              </a:effectLst>
            </p:spPr>
            <p:txBody>
              <a:bodyPr wrap="square" lIns="67391" tIns="33696" rIns="67391" bIns="33696" anchor="t">
                <a:spAutoFit/>
              </a:bodyPr>
              <a:lstStyle/>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STEP</a:t>
                </a:r>
              </a:p>
              <a:p>
                <a:pPr lvl="0" algn="ctr"/>
                <a:r>
                  <a:rPr lang="en-US" altLang="zh-CN" sz="2400" dirty="0">
                    <a:solidFill>
                      <a:schemeClr val="bg2">
                        <a:lumMod val="25000"/>
                      </a:schemeClr>
                    </a:solidFill>
                    <a:latin typeface="Impact" panose="020B0806030902050204" charset="0"/>
                    <a:ea typeface="微软雅黑" panose="020B0503020204020204" charset="-122"/>
                    <a:sym typeface="Arial" panose="020B0604020202020204" pitchFamily="34" charset="0"/>
                  </a:rPr>
                  <a:t>04</a:t>
                </a:r>
              </a:p>
            </p:txBody>
          </p:sp>
        </p:grpSp>
      </p:grpSp>
      <p:pic>
        <p:nvPicPr>
          <p:cNvPr id="105" name="图片 104">
            <a:extLst>
              <a:ext uri="{FF2B5EF4-FFF2-40B4-BE49-F238E27FC236}">
                <a16:creationId xmlns:a16="http://schemas.microsoft.com/office/drawing/2014/main" id="{7595A2F0-2E59-4E3E-B884-2E8543CA910B}"/>
              </a:ext>
            </a:extLst>
          </p:cNvPr>
          <p:cNvPicPr>
            <a:picLocks noChangeAspect="1"/>
          </p:cNvPicPr>
          <p:nvPr/>
        </p:nvPicPr>
        <p:blipFill>
          <a:blip r:embed="rId3"/>
          <a:stretch>
            <a:fillRect/>
          </a:stretch>
        </p:blipFill>
        <p:spPr>
          <a:xfrm>
            <a:off x="0" y="0"/>
            <a:ext cx="8335917" cy="5313537"/>
          </a:xfrm>
          <a:prstGeom prst="rect">
            <a:avLst/>
          </a:prstGeom>
        </p:spPr>
      </p:pic>
      <p:pic>
        <p:nvPicPr>
          <p:cNvPr id="106" name="图片 105">
            <a:extLst>
              <a:ext uri="{FF2B5EF4-FFF2-40B4-BE49-F238E27FC236}">
                <a16:creationId xmlns:a16="http://schemas.microsoft.com/office/drawing/2014/main" id="{C7C2159B-7CA7-4575-AB04-DB81B3D53106}"/>
              </a:ext>
            </a:extLst>
          </p:cNvPr>
          <p:cNvPicPr>
            <a:picLocks noChangeAspect="1"/>
          </p:cNvPicPr>
          <p:nvPr/>
        </p:nvPicPr>
        <p:blipFill>
          <a:blip r:embed="rId4"/>
          <a:stretch>
            <a:fillRect/>
          </a:stretch>
        </p:blipFill>
        <p:spPr>
          <a:xfrm>
            <a:off x="3881988" y="-1"/>
            <a:ext cx="8335917" cy="5313538"/>
          </a:xfrm>
          <a:prstGeom prst="rect">
            <a:avLst/>
          </a:prstGeom>
        </p:spPr>
      </p:pic>
      <p:pic>
        <p:nvPicPr>
          <p:cNvPr id="107" name="图片 106">
            <a:extLst>
              <a:ext uri="{FF2B5EF4-FFF2-40B4-BE49-F238E27FC236}">
                <a16:creationId xmlns:a16="http://schemas.microsoft.com/office/drawing/2014/main" id="{50D85249-C087-4D54-AE7D-B4EFD31AECBA}"/>
              </a:ext>
            </a:extLst>
          </p:cNvPr>
          <p:cNvPicPr>
            <a:picLocks noChangeAspect="1"/>
          </p:cNvPicPr>
          <p:nvPr/>
        </p:nvPicPr>
        <p:blipFill>
          <a:blip r:embed="rId5"/>
          <a:stretch>
            <a:fillRect/>
          </a:stretch>
        </p:blipFill>
        <p:spPr>
          <a:xfrm>
            <a:off x="3842121" y="1535562"/>
            <a:ext cx="8349879" cy="5322438"/>
          </a:xfrm>
          <a:prstGeom prst="rect">
            <a:avLst/>
          </a:prstGeom>
        </p:spPr>
      </p:pic>
      <p:pic>
        <p:nvPicPr>
          <p:cNvPr id="13" name="图片 12">
            <a:extLst>
              <a:ext uri="{FF2B5EF4-FFF2-40B4-BE49-F238E27FC236}">
                <a16:creationId xmlns:a16="http://schemas.microsoft.com/office/drawing/2014/main" id="{CEAD7E6F-97F1-4FC2-A7FE-08556BFBD956}"/>
              </a:ext>
            </a:extLst>
          </p:cNvPr>
          <p:cNvPicPr>
            <a:picLocks noChangeAspect="1"/>
          </p:cNvPicPr>
          <p:nvPr/>
        </p:nvPicPr>
        <p:blipFill>
          <a:blip r:embed="rId6"/>
          <a:stretch>
            <a:fillRect/>
          </a:stretch>
        </p:blipFill>
        <p:spPr>
          <a:xfrm>
            <a:off x="0" y="1627219"/>
            <a:ext cx="8248902" cy="5258073"/>
          </a:xfrm>
          <a:prstGeom prst="rect">
            <a:avLst/>
          </a:prstGeom>
        </p:spPr>
      </p:pic>
      <p:sp>
        <p:nvSpPr>
          <p:cNvPr id="2" name="文本框 1">
            <a:extLst>
              <a:ext uri="{FF2B5EF4-FFF2-40B4-BE49-F238E27FC236}">
                <a16:creationId xmlns:a16="http://schemas.microsoft.com/office/drawing/2014/main" id="{AEBFAAC7-4E13-4050-BEA3-6FDA30CE91A8}"/>
              </a:ext>
            </a:extLst>
          </p:cNvPr>
          <p:cNvSpPr txBox="1"/>
          <p:nvPr/>
        </p:nvSpPr>
        <p:spPr>
          <a:xfrm>
            <a:off x="7537661" y="333192"/>
            <a:ext cx="3430747" cy="523220"/>
          </a:xfrm>
          <a:prstGeom prst="rect">
            <a:avLst/>
          </a:prstGeom>
          <a:noFill/>
        </p:spPr>
        <p:txBody>
          <a:bodyPr wrap="none" rtlCol="0">
            <a:spAutoFit/>
          </a:bodyPr>
          <a:lstStyle/>
          <a:p>
            <a:r>
              <a:rPr lang="zh-CN" altLang="en-US" sz="2800" b="1" dirty="0">
                <a:solidFill>
                  <a:srgbClr val="C00000"/>
                </a:solidFill>
                <a:latin typeface="黑体" panose="02010609060101010101" pitchFamily="49" charset="-122"/>
                <a:ea typeface="黑体" panose="02010609060101010101" pitchFamily="49" charset="-122"/>
              </a:rPr>
              <a:t>真实</a:t>
            </a:r>
            <a:r>
              <a:rPr lang="zh-CN" altLang="en-US" sz="2800" b="1" dirty="0">
                <a:latin typeface="黑体" panose="02010609060101010101" pitchFamily="49" charset="-122"/>
                <a:ea typeface="黑体" panose="02010609060101010101" pitchFamily="49" charset="-122"/>
              </a:rPr>
              <a:t>的数据分析环境</a:t>
            </a:r>
          </a:p>
        </p:txBody>
      </p:sp>
    </p:spTree>
    <p:extLst>
      <p:ext uri="{BB962C8B-B14F-4D97-AF65-F5344CB8AC3E}">
        <p14:creationId xmlns:p14="http://schemas.microsoft.com/office/powerpoint/2010/main" val="717852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5"/>
                                        </p:tgtEl>
                                      </p:cBhvr>
                                    </p:animEffect>
                                    <p:set>
                                      <p:cBhvr>
                                        <p:cTn id="22" dur="1" fill="hold">
                                          <p:stCondLst>
                                            <p:cond delay="499"/>
                                          </p:stCondLst>
                                        </p:cTn>
                                        <p:tgtEl>
                                          <p:spTgt spid="10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06"/>
                                        </p:tgtEl>
                                      </p:cBhvr>
                                    </p:animEffect>
                                    <p:set>
                                      <p:cBhvr>
                                        <p:cTn id="37" dur="1" fill="hold">
                                          <p:stCondLst>
                                            <p:cond delay="499"/>
                                          </p:stCondLst>
                                        </p:cTn>
                                        <p:tgtEl>
                                          <p:spTgt spid="10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500"/>
                                        <p:tgtEl>
                                          <p:spTgt spid="10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07"/>
                                        </p:tgtEl>
                                      </p:cBhvr>
                                    </p:animEffect>
                                    <p:set>
                                      <p:cBhvr>
                                        <p:cTn id="67"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灰色商务工作汇报PPT模板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4382</TotalTime>
  <Words>1794</Words>
  <Application>Microsoft Office PowerPoint</Application>
  <PresentationFormat>宽屏</PresentationFormat>
  <Paragraphs>433</Paragraphs>
  <Slides>25</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 Unicode MS</vt:lpstr>
      <vt:lpstr>等线</vt:lpstr>
      <vt:lpstr>方正兰亭黑_GBK</vt:lpstr>
      <vt:lpstr>黑体</vt:lpstr>
      <vt:lpstr>思源黑体 CN Bold</vt:lpstr>
      <vt:lpstr>思源黑体 CN Light</vt:lpstr>
      <vt:lpstr>宋体</vt:lpstr>
      <vt:lpstr>微软雅黑</vt:lpstr>
      <vt:lpstr>幼圆</vt:lpstr>
      <vt:lpstr>Arial</vt:lpstr>
      <vt:lpstr>Arial Rounded MT Bold</vt:lpstr>
      <vt:lpstr>Calibri</vt:lpstr>
      <vt:lpstr>Calibri Light</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蔡 邱缘</cp:lastModifiedBy>
  <cp:revision>567</cp:revision>
  <dcterms:created xsi:type="dcterms:W3CDTF">2019-04-09T06:58:04Z</dcterms:created>
  <dcterms:modified xsi:type="dcterms:W3CDTF">2019-12-13T05:59:23Z</dcterms:modified>
</cp:coreProperties>
</file>